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41"/>
  </p:notesMasterIdLst>
  <p:sldIdLst>
    <p:sldId id="256" r:id="rId2"/>
    <p:sldId id="298" r:id="rId3"/>
    <p:sldId id="269" r:id="rId4"/>
    <p:sldId id="295" r:id="rId5"/>
    <p:sldId id="296" r:id="rId6"/>
    <p:sldId id="297" r:id="rId7"/>
    <p:sldId id="270" r:id="rId8"/>
    <p:sldId id="271" r:id="rId9"/>
    <p:sldId id="274" r:id="rId10"/>
    <p:sldId id="275" r:id="rId11"/>
    <p:sldId id="276" r:id="rId12"/>
    <p:sldId id="277" r:id="rId13"/>
    <p:sldId id="267" r:id="rId14"/>
    <p:sldId id="280" r:id="rId15"/>
    <p:sldId id="282" r:id="rId16"/>
    <p:sldId id="257" r:id="rId17"/>
    <p:sldId id="278" r:id="rId18"/>
    <p:sldId id="279" r:id="rId19"/>
    <p:sldId id="260" r:id="rId20"/>
    <p:sldId id="258" r:id="rId21"/>
    <p:sldId id="261" r:id="rId22"/>
    <p:sldId id="259" r:id="rId23"/>
    <p:sldId id="262" r:id="rId24"/>
    <p:sldId id="281" r:id="rId25"/>
    <p:sldId id="283" r:id="rId26"/>
    <p:sldId id="284" r:id="rId27"/>
    <p:sldId id="285" r:id="rId28"/>
    <p:sldId id="290" r:id="rId29"/>
    <p:sldId id="268" r:id="rId30"/>
    <p:sldId id="287" r:id="rId31"/>
    <p:sldId id="288" r:id="rId32"/>
    <p:sldId id="289" r:id="rId33"/>
    <p:sldId id="291" r:id="rId34"/>
    <p:sldId id="292" r:id="rId35"/>
    <p:sldId id="265" r:id="rId36"/>
    <p:sldId id="264" r:id="rId37"/>
    <p:sldId id="286" r:id="rId38"/>
    <p:sldId id="293" r:id="rId39"/>
    <p:sldId id="294" r:id="rId4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94" autoAdjust="0"/>
    <p:restoredTop sz="92383" autoAdjust="0"/>
  </p:normalViewPr>
  <p:slideViewPr>
    <p:cSldViewPr snapToGrid="0">
      <p:cViewPr varScale="1">
        <p:scale>
          <a:sx n="109" d="100"/>
          <a:sy n="109" d="100"/>
        </p:scale>
        <p:origin x="50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ECA33-A837-46A7-9C3C-B9746A0C33D9}" type="datetimeFigureOut">
              <a:rPr lang="zh-TW" altLang="en-US" smtClean="0"/>
              <a:t>2019/7/2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4BC9C-1FBF-42DF-A5D6-B6BCA65E6C3C}" type="slidenum">
              <a:rPr lang="zh-TW" altLang="en-US" smtClean="0"/>
              <a:t>‹#›</a:t>
            </a:fld>
            <a:endParaRPr lang="zh-TW" altLang="en-US"/>
          </a:p>
        </p:txBody>
      </p:sp>
    </p:spTree>
    <p:extLst>
      <p:ext uri="{BB962C8B-B14F-4D97-AF65-F5344CB8AC3E}">
        <p14:creationId xmlns:p14="http://schemas.microsoft.com/office/powerpoint/2010/main" val="393288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Cloud-Associated Parameterizations Testbed (CAPT)    </a:t>
            </a:r>
            <a:endParaRPr lang="zh-TW" altLang="en-US" dirty="0"/>
          </a:p>
        </p:txBody>
      </p:sp>
      <p:sp>
        <p:nvSpPr>
          <p:cNvPr id="4" name="投影片編號版面配置區 3"/>
          <p:cNvSpPr>
            <a:spLocks noGrp="1"/>
          </p:cNvSpPr>
          <p:nvPr>
            <p:ph type="sldNum" sz="quarter" idx="10"/>
          </p:nvPr>
        </p:nvSpPr>
        <p:spPr/>
        <p:txBody>
          <a:bodyPr/>
          <a:lstStyle/>
          <a:p>
            <a:fld id="{0564BC9C-1FBF-42DF-A5D6-B6BCA65E6C3C}" type="slidenum">
              <a:rPr lang="zh-TW" altLang="en-US" smtClean="0"/>
              <a:t>1</a:t>
            </a:fld>
            <a:endParaRPr lang="zh-TW" altLang="en-US"/>
          </a:p>
        </p:txBody>
      </p:sp>
    </p:spTree>
    <p:extLst>
      <p:ext uri="{BB962C8B-B14F-4D97-AF65-F5344CB8AC3E}">
        <p14:creationId xmlns:p14="http://schemas.microsoft.com/office/powerpoint/2010/main" val="69511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舉例而言 寒潮達標的第一天當作</a:t>
            </a:r>
            <a:r>
              <a:rPr lang="en-US" altLang="zh-TW" dirty="0" smtClean="0"/>
              <a:t>day</a:t>
            </a:r>
            <a:r>
              <a:rPr lang="zh-TW" altLang="en-US" dirty="0" smtClean="0"/>
              <a:t> </a:t>
            </a:r>
            <a:r>
              <a:rPr lang="en-US" altLang="zh-TW" dirty="0" smtClean="0"/>
              <a:t>0</a:t>
            </a:r>
            <a:r>
              <a:rPr lang="zh-TW" altLang="en-US" dirty="0" smtClean="0"/>
              <a:t> 來看前後幾天</a:t>
            </a:r>
            <a:r>
              <a:rPr lang="en-US" altLang="zh-TW" dirty="0" smtClean="0"/>
              <a:t>,</a:t>
            </a:r>
            <a:r>
              <a:rPr lang="zh-TW" altLang="en-US" dirty="0" smtClean="0"/>
              <a:t>整個天氣的變化情形</a:t>
            </a:r>
            <a:endParaRPr lang="zh-TW" altLang="en-US" dirty="0"/>
          </a:p>
        </p:txBody>
      </p:sp>
      <p:sp>
        <p:nvSpPr>
          <p:cNvPr id="4" name="投影片編號版面配置區 3"/>
          <p:cNvSpPr>
            <a:spLocks noGrp="1"/>
          </p:cNvSpPr>
          <p:nvPr>
            <p:ph type="sldNum" sz="quarter" idx="10"/>
          </p:nvPr>
        </p:nvSpPr>
        <p:spPr/>
        <p:txBody>
          <a:bodyPr/>
          <a:lstStyle/>
          <a:p>
            <a:fld id="{0564BC9C-1FBF-42DF-A5D6-B6BCA65E6C3C}" type="slidenum">
              <a:rPr lang="zh-TW" altLang="en-US" smtClean="0"/>
              <a:t>24</a:t>
            </a:fld>
            <a:endParaRPr lang="zh-TW" altLang="en-US"/>
          </a:p>
        </p:txBody>
      </p:sp>
    </p:spTree>
    <p:extLst>
      <p:ext uri="{BB962C8B-B14F-4D97-AF65-F5344CB8AC3E}">
        <p14:creationId xmlns:p14="http://schemas.microsoft.com/office/powerpoint/2010/main" val="1631390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舉例而言 寒潮達標的第一天當作</a:t>
            </a:r>
            <a:r>
              <a:rPr lang="en-US" altLang="zh-TW" dirty="0" smtClean="0"/>
              <a:t>day</a:t>
            </a:r>
            <a:r>
              <a:rPr lang="zh-TW" altLang="en-US" dirty="0" smtClean="0"/>
              <a:t> </a:t>
            </a:r>
            <a:r>
              <a:rPr lang="en-US" altLang="zh-TW" dirty="0" smtClean="0"/>
              <a:t>0</a:t>
            </a:r>
            <a:r>
              <a:rPr lang="zh-TW" altLang="en-US" dirty="0" smtClean="0"/>
              <a:t> 來看前後幾天</a:t>
            </a:r>
            <a:r>
              <a:rPr lang="en-US" altLang="zh-TW" dirty="0" smtClean="0"/>
              <a:t>,</a:t>
            </a:r>
            <a:r>
              <a:rPr lang="zh-TW" altLang="en-US" dirty="0" smtClean="0"/>
              <a:t>整個天氣的變化情形</a:t>
            </a:r>
            <a:endParaRPr lang="zh-TW" altLang="en-US" dirty="0"/>
          </a:p>
        </p:txBody>
      </p:sp>
      <p:sp>
        <p:nvSpPr>
          <p:cNvPr id="4" name="投影片編號版面配置區 3"/>
          <p:cNvSpPr>
            <a:spLocks noGrp="1"/>
          </p:cNvSpPr>
          <p:nvPr>
            <p:ph type="sldNum" sz="quarter" idx="10"/>
          </p:nvPr>
        </p:nvSpPr>
        <p:spPr/>
        <p:txBody>
          <a:bodyPr/>
          <a:lstStyle/>
          <a:p>
            <a:fld id="{0564BC9C-1FBF-42DF-A5D6-B6BCA65E6C3C}" type="slidenum">
              <a:rPr lang="zh-TW" altLang="en-US" smtClean="0"/>
              <a:t>25</a:t>
            </a:fld>
            <a:endParaRPr lang="zh-TW" altLang="en-US"/>
          </a:p>
        </p:txBody>
      </p:sp>
    </p:spTree>
    <p:extLst>
      <p:ext uri="{BB962C8B-B14F-4D97-AF65-F5344CB8AC3E}">
        <p14:creationId xmlns:p14="http://schemas.microsoft.com/office/powerpoint/2010/main" val="2903781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These metrics and diagnostics should provide an objective measure to quantify how fast </a:t>
            </a:r>
            <a:r>
              <a:rPr lang="en-US" altLang="zh-TW" dirty="0" err="1" smtClean="0"/>
              <a:t>hindcast</a:t>
            </a:r>
            <a:r>
              <a:rPr lang="en-US" altLang="zh-TW" dirty="0" smtClean="0"/>
              <a:t> errors approach climate errors and to judge the improvement of model simulations from new parameterizations. This is under the premise that improvement of these errors in the </a:t>
            </a:r>
            <a:r>
              <a:rPr lang="en-US" altLang="zh-TW" dirty="0" err="1" smtClean="0"/>
              <a:t>hindcast</a:t>
            </a:r>
            <a:r>
              <a:rPr lang="en-US" altLang="zh-TW" dirty="0" smtClean="0"/>
              <a:t> mode is very relevant to the improvement of these errors in the climate mode. Indeed, climate models with better forecast skills tend to perform well in the climate simulations (</a:t>
            </a:r>
            <a:r>
              <a:rPr lang="en-US" altLang="zh-TW" dirty="0" err="1" smtClean="0"/>
              <a:t>Hurrell</a:t>
            </a:r>
            <a:r>
              <a:rPr lang="en-US" altLang="zh-TW" dirty="0" smtClean="0"/>
              <a:t> et al. 2010; Martin et al. 2010) since many of the major systematic biases in the climate simulations are associated with ‘‘fast processes’’ (e.g., clouds and precipitation). Furthermore, a standard set of metrics and diagnostics for climate model forecasts is particularly needed because more and more major modeling centers are adapting the concept of ‘‘seamless prediction’’ across weather and climate time scales in developing their future weather forecast models and climate models (Palmer et al. 2008).</a:t>
            </a:r>
          </a:p>
          <a:p>
            <a:endParaRPr lang="zh-TW" altLang="en-US" dirty="0"/>
          </a:p>
        </p:txBody>
      </p:sp>
      <p:sp>
        <p:nvSpPr>
          <p:cNvPr id="4" name="投影片編號版面配置區 3"/>
          <p:cNvSpPr>
            <a:spLocks noGrp="1"/>
          </p:cNvSpPr>
          <p:nvPr>
            <p:ph type="sldNum" sz="quarter" idx="10"/>
          </p:nvPr>
        </p:nvSpPr>
        <p:spPr/>
        <p:txBody>
          <a:bodyPr/>
          <a:lstStyle/>
          <a:p>
            <a:fld id="{0564BC9C-1FBF-42DF-A5D6-B6BCA65E6C3C}" type="slidenum">
              <a:rPr lang="zh-TW" altLang="en-US" smtClean="0"/>
              <a:t>39</a:t>
            </a:fld>
            <a:endParaRPr lang="zh-TW" altLang="en-US"/>
          </a:p>
        </p:txBody>
      </p:sp>
    </p:spTree>
    <p:extLst>
      <p:ext uri="{BB962C8B-B14F-4D97-AF65-F5344CB8AC3E}">
        <p14:creationId xmlns:p14="http://schemas.microsoft.com/office/powerpoint/2010/main" val="2836392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Assuming that improvement of the errors in the </a:t>
            </a:r>
            <a:r>
              <a:rPr lang="en-US" altLang="zh-TW" sz="1200" dirty="0" err="1" smtClean="0"/>
              <a:t>hindcast</a:t>
            </a:r>
            <a:r>
              <a:rPr lang="en-US" altLang="zh-TW" sz="1200" dirty="0" smtClean="0"/>
              <a:t> mode is very relevant to the improvement of the errors in the climate mode. </a:t>
            </a:r>
          </a:p>
          <a:p>
            <a:endParaRPr lang="en-US" altLang="zh-TW" dirty="0" smtClean="0"/>
          </a:p>
          <a:p>
            <a:r>
              <a:rPr lang="en-US" altLang="zh-TW" dirty="0" smtClean="0"/>
              <a:t>many of the major systematic biases in the climate simulations are associated with ‘‘fast processes’’ (e.g., clouds and precipitation). </a:t>
            </a:r>
          </a:p>
          <a:p>
            <a:endParaRPr lang="zh-TW" altLang="en-US" dirty="0"/>
          </a:p>
        </p:txBody>
      </p:sp>
      <p:sp>
        <p:nvSpPr>
          <p:cNvPr id="4" name="投影片編號版面配置區 3"/>
          <p:cNvSpPr>
            <a:spLocks noGrp="1"/>
          </p:cNvSpPr>
          <p:nvPr>
            <p:ph type="sldNum" sz="quarter" idx="10"/>
          </p:nvPr>
        </p:nvSpPr>
        <p:spPr/>
        <p:txBody>
          <a:bodyPr/>
          <a:lstStyle/>
          <a:p>
            <a:fld id="{0564BC9C-1FBF-42DF-A5D6-B6BCA65E6C3C}" type="slidenum">
              <a:rPr lang="zh-TW" altLang="en-US" smtClean="0"/>
              <a:t>3</a:t>
            </a:fld>
            <a:endParaRPr lang="zh-TW" altLang="en-US"/>
          </a:p>
        </p:txBody>
      </p:sp>
    </p:spTree>
    <p:extLst>
      <p:ext uri="{BB962C8B-B14F-4D97-AF65-F5344CB8AC3E}">
        <p14:creationId xmlns:p14="http://schemas.microsoft.com/office/powerpoint/2010/main" val="3291653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ERA-Interim Reanalysis (Dee et al.</a:t>
            </a:r>
          </a:p>
          <a:p>
            <a:r>
              <a:rPr lang="en-US" altLang="zh-TW" sz="1200" b="0" i="0" u="none" strike="noStrike" kern="1200" baseline="0" dirty="0" smtClean="0">
                <a:solidFill>
                  <a:schemeClr val="tx1"/>
                </a:solidFill>
                <a:latin typeface="+mn-lt"/>
                <a:ea typeface="+mn-ea"/>
                <a:cs typeface="+mn-cs"/>
              </a:rPr>
              <a:t>2011) for the atmospheric initial states.</a:t>
            </a:r>
          </a:p>
          <a:p>
            <a:r>
              <a:rPr lang="en-US" altLang="zh-TW" sz="1200" b="0" i="0" u="none" strike="noStrike" kern="1200" baseline="0" dirty="0" smtClean="0">
                <a:solidFill>
                  <a:schemeClr val="tx1"/>
                </a:solidFill>
                <a:latin typeface="+mn-lt"/>
                <a:ea typeface="+mn-ea"/>
                <a:cs typeface="+mn-cs"/>
              </a:rPr>
              <a:t>Without a data assimilation system, we applied</a:t>
            </a:r>
          </a:p>
          <a:p>
            <a:r>
              <a:rPr lang="en-US" altLang="zh-TW" sz="1200" b="0" i="0" u="none" strike="noStrike" kern="1200" baseline="0" dirty="0" smtClean="0">
                <a:solidFill>
                  <a:schemeClr val="tx1"/>
                </a:solidFill>
                <a:latin typeface="+mn-lt"/>
                <a:ea typeface="+mn-ea"/>
                <a:cs typeface="+mn-cs"/>
              </a:rPr>
              <a:t>a two-step process (See figure to the right)</a:t>
            </a:r>
          </a:p>
          <a:p>
            <a:r>
              <a:rPr lang="en-US" altLang="zh-TW" sz="1200" b="0" i="0" u="none" strike="noStrike" kern="1200" baseline="0" dirty="0" smtClean="0">
                <a:solidFill>
                  <a:schemeClr val="tx1"/>
                </a:solidFill>
                <a:latin typeface="+mn-lt"/>
                <a:ea typeface="+mn-ea"/>
                <a:cs typeface="+mn-cs"/>
              </a:rPr>
              <a:t>to obtain other necessary variables to</a:t>
            </a:r>
          </a:p>
          <a:p>
            <a:r>
              <a:rPr lang="en-US" altLang="zh-TW" sz="1200" b="0" i="0" u="none" strike="noStrike" kern="1200" baseline="0" dirty="0" smtClean="0">
                <a:solidFill>
                  <a:schemeClr val="tx1"/>
                </a:solidFill>
                <a:latin typeface="+mn-lt"/>
                <a:ea typeface="+mn-ea"/>
                <a:cs typeface="+mn-cs"/>
              </a:rPr>
              <a:t>initialize both the atmospheric (e.g.,</a:t>
            </a:r>
          </a:p>
          <a:p>
            <a:r>
              <a:rPr lang="en-US" altLang="zh-TW" sz="1200" b="0" i="0" u="none" strike="noStrike" kern="1200" baseline="0" dirty="0" smtClean="0">
                <a:solidFill>
                  <a:schemeClr val="tx1"/>
                </a:solidFill>
                <a:latin typeface="+mn-lt"/>
                <a:ea typeface="+mn-ea"/>
                <a:cs typeface="+mn-cs"/>
              </a:rPr>
              <a:t>aerosols and clouds) and land models (e.g.,</a:t>
            </a:r>
          </a:p>
          <a:p>
            <a:r>
              <a:rPr lang="en-US" altLang="zh-TW" sz="1200" b="0" i="0" u="none" strike="noStrike" kern="1200" baseline="0" dirty="0" smtClean="0">
                <a:solidFill>
                  <a:schemeClr val="tx1"/>
                </a:solidFill>
                <a:latin typeface="+mn-lt"/>
                <a:ea typeface="+mn-ea"/>
                <a:cs typeface="+mn-cs"/>
              </a:rPr>
              <a:t>soil moisture). First, we nudged only the</a:t>
            </a:r>
          </a:p>
          <a:p>
            <a:r>
              <a:rPr lang="en-US" altLang="zh-TW" sz="1200" b="0" i="0" u="none" strike="noStrike" kern="1200" baseline="0" dirty="0" smtClean="0">
                <a:solidFill>
                  <a:schemeClr val="tx1"/>
                </a:solidFill>
                <a:latin typeface="+mn-lt"/>
                <a:ea typeface="+mn-ea"/>
                <a:cs typeface="+mn-cs"/>
              </a:rPr>
              <a:t>model horizontal velocities towards </a:t>
            </a:r>
            <a:r>
              <a:rPr lang="en-US" altLang="zh-TW" sz="1200" b="0" i="0" u="none" strike="noStrike" kern="1200" baseline="0" dirty="0" err="1" smtClean="0">
                <a:solidFill>
                  <a:schemeClr val="tx1"/>
                </a:solidFill>
                <a:latin typeface="+mn-lt"/>
                <a:ea typeface="+mn-ea"/>
                <a:cs typeface="+mn-cs"/>
              </a:rPr>
              <a:t>ERAInterim</a:t>
            </a:r>
            <a:endParaRPr lang="en-US" altLang="zh-TW" sz="1200" b="0" i="0" u="none" strike="noStrike" kern="1200" baseline="0" dirty="0" smtClean="0">
              <a:solidFill>
                <a:schemeClr val="tx1"/>
              </a:solidFill>
              <a:latin typeface="+mn-lt"/>
              <a:ea typeface="+mn-ea"/>
              <a:cs typeface="+mn-cs"/>
            </a:endParaRPr>
          </a:p>
          <a:p>
            <a:r>
              <a:rPr lang="en-US" altLang="zh-TW" sz="1200" b="0" i="0" u="none" strike="noStrike" kern="1200" baseline="0" dirty="0" smtClean="0">
                <a:solidFill>
                  <a:schemeClr val="tx1"/>
                </a:solidFill>
                <a:latin typeface="+mn-lt"/>
                <a:ea typeface="+mn-ea"/>
                <a:cs typeface="+mn-cs"/>
              </a:rPr>
              <a:t>Reanalysis values, given a 6-hour</a:t>
            </a:r>
          </a:p>
          <a:p>
            <a:r>
              <a:rPr lang="en-US" altLang="zh-TW" sz="1200" b="0" i="0" u="none" strike="noStrike" kern="1200" baseline="0" dirty="0" smtClean="0">
                <a:solidFill>
                  <a:schemeClr val="tx1"/>
                </a:solidFill>
                <a:latin typeface="+mn-lt"/>
                <a:ea typeface="+mn-ea"/>
                <a:cs typeface="+mn-cs"/>
              </a:rPr>
              <a:t>relaxation time scale, to obtain all necessary</a:t>
            </a:r>
          </a:p>
          <a:p>
            <a:r>
              <a:rPr lang="en-US" altLang="zh-TW" sz="1200" b="0" i="0" u="none" strike="noStrike" kern="1200" baseline="0" dirty="0" smtClean="0">
                <a:solidFill>
                  <a:schemeClr val="tx1"/>
                </a:solidFill>
                <a:latin typeface="+mn-lt"/>
                <a:ea typeface="+mn-ea"/>
                <a:cs typeface="+mn-cs"/>
              </a:rPr>
              <a:t>variables. Second, we obtain land initial</a:t>
            </a:r>
          </a:p>
          <a:p>
            <a:r>
              <a:rPr lang="en-US" altLang="zh-TW" sz="1200" b="0" i="0" u="none" strike="noStrike" kern="1200" baseline="0" dirty="0" smtClean="0">
                <a:solidFill>
                  <a:schemeClr val="tx1"/>
                </a:solidFill>
                <a:latin typeface="+mn-lt"/>
                <a:ea typeface="+mn-ea"/>
                <a:cs typeface="+mn-cs"/>
              </a:rPr>
              <a:t>conditions from an offline CLM simulation</a:t>
            </a:r>
          </a:p>
          <a:p>
            <a:r>
              <a:rPr lang="en-US" altLang="zh-TW" sz="1200" b="0" i="0" u="none" strike="noStrike" kern="1200" baseline="0" dirty="0" smtClean="0">
                <a:solidFill>
                  <a:schemeClr val="tx1"/>
                </a:solidFill>
                <a:latin typeface="+mn-lt"/>
                <a:ea typeface="+mn-ea"/>
                <a:cs typeface="+mn-cs"/>
              </a:rPr>
              <a:t>forced with observed precipitation, winds, and</a:t>
            </a:r>
          </a:p>
          <a:p>
            <a:r>
              <a:rPr lang="en-US" altLang="zh-TW" sz="1200" b="0" i="0" u="none" strike="noStrike" kern="1200" baseline="0" dirty="0" smtClean="0">
                <a:solidFill>
                  <a:schemeClr val="tx1"/>
                </a:solidFill>
                <a:latin typeface="+mn-lt"/>
                <a:ea typeface="+mn-ea"/>
                <a:cs typeface="+mn-cs"/>
              </a:rPr>
              <a:t>surface fluxes. The nudging and </a:t>
            </a:r>
            <a:r>
              <a:rPr lang="en-US" altLang="zh-TW" sz="1200" b="0" i="0" u="none" strike="noStrike" kern="1200" baseline="0" dirty="0" err="1" smtClean="0">
                <a:solidFill>
                  <a:schemeClr val="tx1"/>
                </a:solidFill>
                <a:latin typeface="+mn-lt"/>
                <a:ea typeface="+mn-ea"/>
                <a:cs typeface="+mn-cs"/>
              </a:rPr>
              <a:t>hindcast</a:t>
            </a:r>
            <a:endParaRPr lang="en-US" altLang="zh-TW" sz="1200" b="0" i="0" u="none" strike="noStrike" kern="1200" baseline="0" dirty="0" smtClean="0">
              <a:solidFill>
                <a:schemeClr val="tx1"/>
              </a:solidFill>
              <a:latin typeface="+mn-lt"/>
              <a:ea typeface="+mn-ea"/>
              <a:cs typeface="+mn-cs"/>
            </a:endParaRPr>
          </a:p>
          <a:p>
            <a:r>
              <a:rPr lang="en-US" altLang="zh-TW" sz="1200" b="0" i="0" u="none" strike="noStrike" kern="1200" baseline="0" dirty="0" smtClean="0">
                <a:solidFill>
                  <a:schemeClr val="tx1"/>
                </a:solidFill>
                <a:latin typeface="+mn-lt"/>
                <a:ea typeface="+mn-ea"/>
                <a:cs typeface="+mn-cs"/>
              </a:rPr>
              <a:t>simulations were prescribed with NOAA Optimum</a:t>
            </a:r>
          </a:p>
          <a:p>
            <a:r>
              <a:rPr lang="en-US" altLang="zh-TW" sz="1200" b="0" i="0" u="none" strike="noStrike" kern="1200" baseline="0" dirty="0" smtClean="0">
                <a:solidFill>
                  <a:schemeClr val="tx1"/>
                </a:solidFill>
                <a:latin typeface="+mn-lt"/>
                <a:ea typeface="+mn-ea"/>
                <a:cs typeface="+mn-cs"/>
              </a:rPr>
              <a:t>Interpolation weekly SSTs and sea ice</a:t>
            </a:r>
          </a:p>
          <a:p>
            <a:r>
              <a:rPr lang="en-US" altLang="zh-TW" sz="1200" b="0" i="0" u="none" strike="noStrike" kern="1200" baseline="0" dirty="0" smtClean="0">
                <a:solidFill>
                  <a:schemeClr val="tx1"/>
                </a:solidFill>
                <a:latin typeface="+mn-lt"/>
                <a:ea typeface="+mn-ea"/>
                <a:cs typeface="+mn-cs"/>
              </a:rPr>
              <a:t>(Reynolds et al. 2002). The offline CLM</a:t>
            </a:r>
          </a:p>
          <a:p>
            <a:r>
              <a:rPr lang="en-US" altLang="zh-TW" sz="1200" b="0" i="0" u="none" strike="noStrike" kern="1200" baseline="0" dirty="0" smtClean="0">
                <a:solidFill>
                  <a:schemeClr val="tx1"/>
                </a:solidFill>
                <a:latin typeface="+mn-lt"/>
                <a:ea typeface="+mn-ea"/>
                <a:cs typeface="+mn-cs"/>
              </a:rPr>
              <a:t>simulation was forced with observed six-hourly</a:t>
            </a:r>
          </a:p>
          <a:p>
            <a:r>
              <a:rPr lang="en-US" altLang="zh-TW" sz="1200" b="0" i="0" u="none" strike="noStrike" kern="1200" baseline="0" dirty="0" smtClean="0">
                <a:solidFill>
                  <a:schemeClr val="tx1"/>
                </a:solidFill>
                <a:latin typeface="+mn-lt"/>
                <a:ea typeface="+mn-ea"/>
                <a:cs typeface="+mn-cs"/>
              </a:rPr>
              <a:t>atmospheric precipitation, winds and surface</a:t>
            </a:r>
          </a:p>
          <a:p>
            <a:r>
              <a:rPr lang="en-US" altLang="zh-TW" sz="1200" b="0" i="0" u="none" strike="noStrike" kern="1200" baseline="0" dirty="0" smtClean="0">
                <a:solidFill>
                  <a:schemeClr val="tx1"/>
                </a:solidFill>
                <a:latin typeface="+mn-lt"/>
                <a:ea typeface="+mn-ea"/>
                <a:cs typeface="+mn-cs"/>
              </a:rPr>
              <a:t>fluxes from N. </a:t>
            </a:r>
            <a:r>
              <a:rPr lang="en-US" altLang="zh-TW" sz="1200" b="0" i="0" u="none" strike="noStrike" kern="1200" baseline="0" dirty="0" err="1" smtClean="0">
                <a:solidFill>
                  <a:schemeClr val="tx1"/>
                </a:solidFill>
                <a:latin typeface="+mn-lt"/>
                <a:ea typeface="+mn-ea"/>
                <a:cs typeface="+mn-cs"/>
              </a:rPr>
              <a:t>Viovy</a:t>
            </a:r>
            <a:r>
              <a:rPr lang="en-US" altLang="zh-TW" sz="1200" b="0" i="0" u="none" strike="noStrike" kern="1200" baseline="0" dirty="0" smtClean="0">
                <a:solidFill>
                  <a:schemeClr val="tx1"/>
                </a:solidFill>
                <a:latin typeface="+mn-lt"/>
                <a:ea typeface="+mn-ea"/>
                <a:cs typeface="+mn-cs"/>
              </a:rPr>
              <a:t> (unpublished data, 2013)</a:t>
            </a:r>
          </a:p>
          <a:p>
            <a:r>
              <a:rPr lang="en-US" altLang="zh-TW" sz="1200" b="0" i="0" u="none" strike="noStrike" kern="1200" baseline="0" dirty="0" smtClean="0">
                <a:solidFill>
                  <a:schemeClr val="tx1"/>
                </a:solidFill>
                <a:latin typeface="+mn-lt"/>
                <a:ea typeface="+mn-ea"/>
                <a:cs typeface="+mn-cs"/>
              </a:rPr>
              <a:t>available at</a:t>
            </a:r>
            <a:endParaRPr lang="zh-TW" altLang="en-US" dirty="0"/>
          </a:p>
        </p:txBody>
      </p:sp>
      <p:sp>
        <p:nvSpPr>
          <p:cNvPr id="4" name="投影片編號版面配置區 3"/>
          <p:cNvSpPr>
            <a:spLocks noGrp="1"/>
          </p:cNvSpPr>
          <p:nvPr>
            <p:ph type="sldNum" sz="quarter" idx="10"/>
          </p:nvPr>
        </p:nvSpPr>
        <p:spPr/>
        <p:txBody>
          <a:bodyPr/>
          <a:lstStyle/>
          <a:p>
            <a:fld id="{0564BC9C-1FBF-42DF-A5D6-B6BCA65E6C3C}" type="slidenum">
              <a:rPr lang="zh-TW" altLang="en-US" smtClean="0"/>
              <a:t>7</a:t>
            </a:fld>
            <a:endParaRPr lang="zh-TW" altLang="en-US"/>
          </a:p>
        </p:txBody>
      </p:sp>
    </p:spTree>
    <p:extLst>
      <p:ext uri="{BB962C8B-B14F-4D97-AF65-F5344CB8AC3E}">
        <p14:creationId xmlns:p14="http://schemas.microsoft.com/office/powerpoint/2010/main" val="273665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These metrics and diagnostics should provide an objective measure to quantify how fast </a:t>
            </a:r>
            <a:r>
              <a:rPr lang="en-US" altLang="zh-TW" dirty="0" err="1" smtClean="0"/>
              <a:t>hindcast</a:t>
            </a:r>
            <a:r>
              <a:rPr lang="en-US" altLang="zh-TW" dirty="0" smtClean="0"/>
              <a:t> errors approach climate errors and to judge the improvement of model simulations from new parameterizations. This is under the premise that improvement of these errors in the </a:t>
            </a:r>
            <a:r>
              <a:rPr lang="en-US" altLang="zh-TW" dirty="0" err="1" smtClean="0"/>
              <a:t>hindcast</a:t>
            </a:r>
            <a:r>
              <a:rPr lang="en-US" altLang="zh-TW" dirty="0" smtClean="0"/>
              <a:t> mode is very relevant to the improvement of these errors in the climate mode. Indeed, climate models with better forecast skills tend to perform well in the climate simulations (</a:t>
            </a:r>
            <a:r>
              <a:rPr lang="en-US" altLang="zh-TW" dirty="0" err="1" smtClean="0"/>
              <a:t>Hurrell</a:t>
            </a:r>
            <a:r>
              <a:rPr lang="en-US" altLang="zh-TW" dirty="0" smtClean="0"/>
              <a:t> et al. 2010; Martin et al. 2010) since many of the major systematic biases in the climate simulations are associated with ‘‘fast processes’’ (e.g., clouds and precipitation). Furthermore, a standard set of metrics and diagnostics for climate model forecasts is particularly needed because more and more major modeling centers are adapting the concept of ‘‘seamless prediction’’ across weather and climate time scales in developing their future weather forecast models and climate models (Palmer et al. 2008).</a:t>
            </a:r>
          </a:p>
          <a:p>
            <a:endParaRPr lang="zh-TW" altLang="en-US" dirty="0"/>
          </a:p>
        </p:txBody>
      </p:sp>
      <p:sp>
        <p:nvSpPr>
          <p:cNvPr id="4" name="投影片編號版面配置區 3"/>
          <p:cNvSpPr>
            <a:spLocks noGrp="1"/>
          </p:cNvSpPr>
          <p:nvPr>
            <p:ph type="sldNum" sz="quarter" idx="10"/>
          </p:nvPr>
        </p:nvSpPr>
        <p:spPr/>
        <p:txBody>
          <a:bodyPr/>
          <a:lstStyle/>
          <a:p>
            <a:fld id="{0564BC9C-1FBF-42DF-A5D6-B6BCA65E6C3C}" type="slidenum">
              <a:rPr lang="zh-TW" altLang="en-US" smtClean="0"/>
              <a:t>8</a:t>
            </a:fld>
            <a:endParaRPr lang="zh-TW" altLang="en-US"/>
          </a:p>
        </p:txBody>
      </p:sp>
    </p:spTree>
    <p:extLst>
      <p:ext uri="{BB962C8B-B14F-4D97-AF65-F5344CB8AC3E}">
        <p14:creationId xmlns:p14="http://schemas.microsoft.com/office/powerpoint/2010/main" val="2689933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These metrics and diagnostics should provide an objective measure to quantify how fast </a:t>
            </a:r>
            <a:r>
              <a:rPr lang="en-US" altLang="zh-TW" dirty="0" err="1" smtClean="0"/>
              <a:t>hindcast</a:t>
            </a:r>
            <a:r>
              <a:rPr lang="en-US" altLang="zh-TW" dirty="0" smtClean="0"/>
              <a:t> errors approach climate errors and to judge the improvement of model simulations from new parameterizations. This is under the premise that improvement of these errors in the </a:t>
            </a:r>
            <a:r>
              <a:rPr lang="en-US" altLang="zh-TW" dirty="0" err="1" smtClean="0"/>
              <a:t>hindcast</a:t>
            </a:r>
            <a:r>
              <a:rPr lang="en-US" altLang="zh-TW" dirty="0" smtClean="0"/>
              <a:t> mode is very relevant to the improvement of these errors in the climate mode. Indeed, climate models with better forecast skills tend to perform well in the climate simulations (</a:t>
            </a:r>
            <a:r>
              <a:rPr lang="en-US" altLang="zh-TW" dirty="0" err="1" smtClean="0"/>
              <a:t>Hurrell</a:t>
            </a:r>
            <a:r>
              <a:rPr lang="en-US" altLang="zh-TW" dirty="0" smtClean="0"/>
              <a:t> et al. 2010; Martin et al. 2010) since many of the major systematic biases in the climate simulations are associated with ‘‘fast processes’’ (e.g., clouds and precipitation). Furthermore, a standard set of metrics and diagnostics for climate model forecasts is particularly needed because more and more major modeling centers are adapting the concept of ‘‘seamless prediction’’ across weather and climate time scales in developing their future weather forecast models and climate models (Palmer et al. 2008).</a:t>
            </a:r>
          </a:p>
          <a:p>
            <a:endParaRPr lang="zh-TW" altLang="en-US" dirty="0"/>
          </a:p>
        </p:txBody>
      </p:sp>
      <p:sp>
        <p:nvSpPr>
          <p:cNvPr id="4" name="投影片編號版面配置區 3"/>
          <p:cNvSpPr>
            <a:spLocks noGrp="1"/>
          </p:cNvSpPr>
          <p:nvPr>
            <p:ph type="sldNum" sz="quarter" idx="10"/>
          </p:nvPr>
        </p:nvSpPr>
        <p:spPr/>
        <p:txBody>
          <a:bodyPr/>
          <a:lstStyle/>
          <a:p>
            <a:fld id="{0564BC9C-1FBF-42DF-A5D6-B6BCA65E6C3C}" type="slidenum">
              <a:rPr lang="zh-TW" altLang="en-US" smtClean="0"/>
              <a:t>9</a:t>
            </a:fld>
            <a:endParaRPr lang="zh-TW" altLang="en-US"/>
          </a:p>
        </p:txBody>
      </p:sp>
    </p:spTree>
    <p:extLst>
      <p:ext uri="{BB962C8B-B14F-4D97-AF65-F5344CB8AC3E}">
        <p14:creationId xmlns:p14="http://schemas.microsoft.com/office/powerpoint/2010/main" val="2414237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These metrics and diagnostics should provide an objective measure to quantify how fast </a:t>
            </a:r>
            <a:r>
              <a:rPr lang="en-US" altLang="zh-TW" dirty="0" err="1" smtClean="0"/>
              <a:t>hindcast</a:t>
            </a:r>
            <a:r>
              <a:rPr lang="en-US" altLang="zh-TW" dirty="0" smtClean="0"/>
              <a:t> errors approach climate errors and to judge the improvement of model simulations from new parameterizations. This is under the premise that improvement of these errors in the </a:t>
            </a:r>
            <a:r>
              <a:rPr lang="en-US" altLang="zh-TW" dirty="0" err="1" smtClean="0"/>
              <a:t>hindcast</a:t>
            </a:r>
            <a:r>
              <a:rPr lang="en-US" altLang="zh-TW" dirty="0" smtClean="0"/>
              <a:t> mode is very relevant to the improvement of these errors in the climate mode. Indeed, climate models with better forecast skills tend to perform well in the climate simulations (</a:t>
            </a:r>
            <a:r>
              <a:rPr lang="en-US" altLang="zh-TW" dirty="0" err="1" smtClean="0"/>
              <a:t>Hurrell</a:t>
            </a:r>
            <a:r>
              <a:rPr lang="en-US" altLang="zh-TW" dirty="0" smtClean="0"/>
              <a:t> et al. 2010; Martin et al. 2010) since many of the major systematic biases in the climate simulations are associated with ‘‘fast processes’’ (e.g., clouds and precipitation). Furthermore, a standard set of metrics and diagnostics for climate model forecasts is particularly needed because more and more major modeling centers are adapting the concept of ‘‘seamless prediction’’ across weather and climate time scales in developing their future weather forecast models and climate models (Palmer et al. 2008).</a:t>
            </a:r>
          </a:p>
          <a:p>
            <a:endParaRPr lang="zh-TW" altLang="en-US" dirty="0"/>
          </a:p>
        </p:txBody>
      </p:sp>
      <p:sp>
        <p:nvSpPr>
          <p:cNvPr id="4" name="投影片編號版面配置區 3"/>
          <p:cNvSpPr>
            <a:spLocks noGrp="1"/>
          </p:cNvSpPr>
          <p:nvPr>
            <p:ph type="sldNum" sz="quarter" idx="10"/>
          </p:nvPr>
        </p:nvSpPr>
        <p:spPr/>
        <p:txBody>
          <a:bodyPr/>
          <a:lstStyle/>
          <a:p>
            <a:fld id="{0564BC9C-1FBF-42DF-A5D6-B6BCA65E6C3C}" type="slidenum">
              <a:rPr lang="zh-TW" altLang="en-US" smtClean="0"/>
              <a:t>10</a:t>
            </a:fld>
            <a:endParaRPr lang="zh-TW" altLang="en-US"/>
          </a:p>
        </p:txBody>
      </p:sp>
    </p:spTree>
    <p:extLst>
      <p:ext uri="{BB962C8B-B14F-4D97-AF65-F5344CB8AC3E}">
        <p14:creationId xmlns:p14="http://schemas.microsoft.com/office/powerpoint/2010/main" val="402618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舉例而言 寒潮達標的第一天當作</a:t>
            </a:r>
            <a:r>
              <a:rPr lang="en-US" altLang="zh-TW" dirty="0" smtClean="0"/>
              <a:t>day</a:t>
            </a:r>
            <a:r>
              <a:rPr lang="zh-TW" altLang="en-US" dirty="0" smtClean="0"/>
              <a:t> </a:t>
            </a:r>
            <a:r>
              <a:rPr lang="en-US" altLang="zh-TW" dirty="0" smtClean="0"/>
              <a:t>0</a:t>
            </a:r>
            <a:r>
              <a:rPr lang="zh-TW" altLang="en-US" dirty="0" smtClean="0"/>
              <a:t> 來看前後幾天</a:t>
            </a:r>
            <a:r>
              <a:rPr lang="en-US" altLang="zh-TW" dirty="0" smtClean="0"/>
              <a:t>,</a:t>
            </a:r>
            <a:r>
              <a:rPr lang="zh-TW" altLang="en-US" dirty="0" smtClean="0"/>
              <a:t>整個天氣的變化情形</a:t>
            </a:r>
            <a:endParaRPr lang="zh-TW" altLang="en-US" dirty="0"/>
          </a:p>
        </p:txBody>
      </p:sp>
      <p:sp>
        <p:nvSpPr>
          <p:cNvPr id="4" name="投影片編號版面配置區 3"/>
          <p:cNvSpPr>
            <a:spLocks noGrp="1"/>
          </p:cNvSpPr>
          <p:nvPr>
            <p:ph type="sldNum" sz="quarter" idx="10"/>
          </p:nvPr>
        </p:nvSpPr>
        <p:spPr/>
        <p:txBody>
          <a:bodyPr/>
          <a:lstStyle/>
          <a:p>
            <a:fld id="{0564BC9C-1FBF-42DF-A5D6-B6BCA65E6C3C}" type="slidenum">
              <a:rPr lang="zh-TW" altLang="en-US" smtClean="0"/>
              <a:t>13</a:t>
            </a:fld>
            <a:endParaRPr lang="zh-TW" altLang="en-US"/>
          </a:p>
        </p:txBody>
      </p:sp>
    </p:spTree>
    <p:extLst>
      <p:ext uri="{BB962C8B-B14F-4D97-AF65-F5344CB8AC3E}">
        <p14:creationId xmlns:p14="http://schemas.microsoft.com/office/powerpoint/2010/main" val="1052542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舉例而言 寒潮達標的第一天當作</a:t>
            </a:r>
            <a:r>
              <a:rPr lang="en-US" altLang="zh-TW" dirty="0" smtClean="0"/>
              <a:t>day</a:t>
            </a:r>
            <a:r>
              <a:rPr lang="zh-TW" altLang="en-US" dirty="0" smtClean="0"/>
              <a:t> </a:t>
            </a:r>
            <a:r>
              <a:rPr lang="en-US" altLang="zh-TW" dirty="0" smtClean="0"/>
              <a:t>0</a:t>
            </a:r>
            <a:r>
              <a:rPr lang="zh-TW" altLang="en-US" dirty="0" smtClean="0"/>
              <a:t> 來看前後幾天</a:t>
            </a:r>
            <a:r>
              <a:rPr lang="en-US" altLang="zh-TW" dirty="0" smtClean="0"/>
              <a:t>,</a:t>
            </a:r>
            <a:r>
              <a:rPr lang="zh-TW" altLang="en-US" dirty="0" smtClean="0"/>
              <a:t>整個天氣的變化情形</a:t>
            </a:r>
            <a:endParaRPr lang="zh-TW" altLang="en-US" dirty="0"/>
          </a:p>
        </p:txBody>
      </p:sp>
      <p:sp>
        <p:nvSpPr>
          <p:cNvPr id="4" name="投影片編號版面配置區 3"/>
          <p:cNvSpPr>
            <a:spLocks noGrp="1"/>
          </p:cNvSpPr>
          <p:nvPr>
            <p:ph type="sldNum" sz="quarter" idx="10"/>
          </p:nvPr>
        </p:nvSpPr>
        <p:spPr/>
        <p:txBody>
          <a:bodyPr/>
          <a:lstStyle/>
          <a:p>
            <a:fld id="{0564BC9C-1FBF-42DF-A5D6-B6BCA65E6C3C}" type="slidenum">
              <a:rPr lang="zh-TW" altLang="en-US" smtClean="0"/>
              <a:t>14</a:t>
            </a:fld>
            <a:endParaRPr lang="zh-TW" altLang="en-US"/>
          </a:p>
        </p:txBody>
      </p:sp>
    </p:spTree>
    <p:extLst>
      <p:ext uri="{BB962C8B-B14F-4D97-AF65-F5344CB8AC3E}">
        <p14:creationId xmlns:p14="http://schemas.microsoft.com/office/powerpoint/2010/main" val="2079385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舉例而言 寒潮達標的第一天當作</a:t>
            </a:r>
            <a:r>
              <a:rPr lang="en-US" altLang="zh-TW" dirty="0" smtClean="0"/>
              <a:t>day</a:t>
            </a:r>
            <a:r>
              <a:rPr lang="zh-TW" altLang="en-US" dirty="0" smtClean="0"/>
              <a:t> </a:t>
            </a:r>
            <a:r>
              <a:rPr lang="en-US" altLang="zh-TW" dirty="0" smtClean="0"/>
              <a:t>0</a:t>
            </a:r>
            <a:r>
              <a:rPr lang="zh-TW" altLang="en-US" dirty="0" smtClean="0"/>
              <a:t> 來看前後幾天</a:t>
            </a:r>
            <a:r>
              <a:rPr lang="en-US" altLang="zh-TW" dirty="0" smtClean="0"/>
              <a:t>,</a:t>
            </a:r>
            <a:r>
              <a:rPr lang="zh-TW" altLang="en-US" dirty="0" smtClean="0"/>
              <a:t>整個天氣的變化情形</a:t>
            </a:r>
            <a:endParaRPr lang="zh-TW" altLang="en-US" dirty="0"/>
          </a:p>
        </p:txBody>
      </p:sp>
      <p:sp>
        <p:nvSpPr>
          <p:cNvPr id="4" name="投影片編號版面配置區 3"/>
          <p:cNvSpPr>
            <a:spLocks noGrp="1"/>
          </p:cNvSpPr>
          <p:nvPr>
            <p:ph type="sldNum" sz="quarter" idx="10"/>
          </p:nvPr>
        </p:nvSpPr>
        <p:spPr/>
        <p:txBody>
          <a:bodyPr/>
          <a:lstStyle/>
          <a:p>
            <a:fld id="{0564BC9C-1FBF-42DF-A5D6-B6BCA65E6C3C}" type="slidenum">
              <a:rPr lang="zh-TW" altLang="en-US" smtClean="0"/>
              <a:t>15</a:t>
            </a:fld>
            <a:endParaRPr lang="zh-TW" altLang="en-US"/>
          </a:p>
        </p:txBody>
      </p:sp>
    </p:spTree>
    <p:extLst>
      <p:ext uri="{BB962C8B-B14F-4D97-AF65-F5344CB8AC3E}">
        <p14:creationId xmlns:p14="http://schemas.microsoft.com/office/powerpoint/2010/main" val="3833552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FA078338-0C49-46B3-9532-A7FB4CD0F6F5}" type="datetimeFigureOut">
              <a:rPr lang="zh-TW" altLang="en-US" smtClean="0"/>
              <a:t>2019/7/2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D3F076E-9084-4FEF-B522-2DE0A031DF01}" type="slidenum">
              <a:rPr lang="zh-TW" altLang="en-US" smtClean="0"/>
              <a:t>‹#›</a:t>
            </a:fld>
            <a:endParaRPr lang="zh-TW" altLang="en-US"/>
          </a:p>
        </p:txBody>
      </p:sp>
    </p:spTree>
    <p:extLst>
      <p:ext uri="{BB962C8B-B14F-4D97-AF65-F5344CB8AC3E}">
        <p14:creationId xmlns:p14="http://schemas.microsoft.com/office/powerpoint/2010/main" val="3370772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A078338-0C49-46B3-9532-A7FB4CD0F6F5}" type="datetimeFigureOut">
              <a:rPr lang="zh-TW" altLang="en-US" smtClean="0"/>
              <a:t>2019/7/2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D3F076E-9084-4FEF-B522-2DE0A031DF01}" type="slidenum">
              <a:rPr lang="zh-TW" altLang="en-US" smtClean="0"/>
              <a:t>‹#›</a:t>
            </a:fld>
            <a:endParaRPr lang="zh-TW" altLang="en-US"/>
          </a:p>
        </p:txBody>
      </p:sp>
    </p:spTree>
    <p:extLst>
      <p:ext uri="{BB962C8B-B14F-4D97-AF65-F5344CB8AC3E}">
        <p14:creationId xmlns:p14="http://schemas.microsoft.com/office/powerpoint/2010/main" val="1020438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A078338-0C49-46B3-9532-A7FB4CD0F6F5}" type="datetimeFigureOut">
              <a:rPr lang="zh-TW" altLang="en-US" smtClean="0"/>
              <a:t>2019/7/2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D3F076E-9084-4FEF-B522-2DE0A031DF01}" type="slidenum">
              <a:rPr lang="zh-TW" altLang="en-US" smtClean="0"/>
              <a:t>‹#›</a:t>
            </a:fld>
            <a:endParaRPr lang="zh-TW" altLang="en-US"/>
          </a:p>
        </p:txBody>
      </p:sp>
    </p:spTree>
    <p:extLst>
      <p:ext uri="{BB962C8B-B14F-4D97-AF65-F5344CB8AC3E}">
        <p14:creationId xmlns:p14="http://schemas.microsoft.com/office/powerpoint/2010/main" val="581363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8"/>
          <p:cNvSpPr>
            <a:spLocks noGrp="1"/>
          </p:cNvSpPr>
          <p:nvPr>
            <p:ph type="ftr" sz="quarter" idx="10"/>
          </p:nvPr>
        </p:nvSpPr>
        <p:spPr>
          <a:xfrm>
            <a:off x="1013885" y="6402389"/>
            <a:ext cx="7012516" cy="365125"/>
          </a:xfrm>
          <a:prstGeom prst="rect">
            <a:avLst/>
          </a:prstGeom>
        </p:spPr>
        <p:txBody>
          <a:bodyPr/>
          <a:lstStyle>
            <a:lvl1pPr>
              <a:defRPr/>
            </a:lvl1pPr>
          </a:lstStyle>
          <a:p>
            <a:pPr>
              <a:defRPr/>
            </a:pPr>
            <a:r>
              <a:rPr lang="en-US"/>
              <a:t>Hsi-Yen Ma     |     2015 RGCM Team Leads Meeting     |     October 6-8, 2015</a:t>
            </a:r>
            <a:endParaRPr lang="en-US" dirty="0"/>
          </a:p>
        </p:txBody>
      </p:sp>
      <p:sp>
        <p:nvSpPr>
          <p:cNvPr id="4" name="Slide Number Placeholder 28"/>
          <p:cNvSpPr>
            <a:spLocks noGrp="1"/>
          </p:cNvSpPr>
          <p:nvPr>
            <p:ph type="sldNum" sz="quarter" idx="11"/>
          </p:nvPr>
        </p:nvSpPr>
        <p:spPr>
          <a:xfrm>
            <a:off x="8610600" y="6400413"/>
            <a:ext cx="2743200" cy="276999"/>
          </a:xfrm>
        </p:spPr>
        <p:txBody>
          <a:bodyPr/>
          <a:lstStyle>
            <a:lvl1pPr>
              <a:defRPr/>
            </a:lvl1pPr>
          </a:lstStyle>
          <a:p>
            <a:fld id="{C0F48FEE-642B-418C-BA13-BE3CFF08EA32}" type="slidenum">
              <a:rPr lang="en-US"/>
              <a:pPr/>
              <a:t>‹#›</a:t>
            </a:fld>
            <a:endParaRPr lang="en-US"/>
          </a:p>
        </p:txBody>
      </p:sp>
    </p:spTree>
    <p:extLst>
      <p:ext uri="{BB962C8B-B14F-4D97-AF65-F5344CB8AC3E}">
        <p14:creationId xmlns:p14="http://schemas.microsoft.com/office/powerpoint/2010/main" val="528812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Placeholder 1"/>
          <p:cNvSpPr>
            <a:spLocks noGrp="1"/>
          </p:cNvSpPr>
          <p:nvPr>
            <p:ph type="title"/>
          </p:nvPr>
        </p:nvSpPr>
        <p:spPr>
          <a:xfrm>
            <a:off x="609600" y="219508"/>
            <a:ext cx="10972800" cy="1008771"/>
          </a:xfrm>
          <a:prstGeom prst="rect">
            <a:avLst/>
          </a:prstGeom>
          <a:effectLst/>
        </p:spPr>
        <p:txBody>
          <a:bodyPr/>
          <a:lstStyle/>
          <a:p>
            <a:r>
              <a:rPr lang="en-US" smtClean="0"/>
              <a:t>Click to edit Master title style</a:t>
            </a:r>
            <a:endParaRPr lang="en-US" dirty="0"/>
          </a:p>
        </p:txBody>
      </p:sp>
      <p:sp>
        <p:nvSpPr>
          <p:cNvPr id="4" name="Footer Placeholder 8"/>
          <p:cNvSpPr>
            <a:spLocks noGrp="1"/>
          </p:cNvSpPr>
          <p:nvPr>
            <p:ph type="ftr" sz="quarter" idx="10"/>
          </p:nvPr>
        </p:nvSpPr>
        <p:spPr>
          <a:xfrm>
            <a:off x="508000" y="533400"/>
            <a:ext cx="1727200" cy="6629400"/>
          </a:xfrm>
          <a:prstGeom prst="rect">
            <a:avLst/>
          </a:prstGeom>
        </p:spPr>
        <p:txBody>
          <a:bodyPr/>
          <a:lstStyle>
            <a:lvl1pPr>
              <a:defRPr/>
            </a:lvl1pPr>
          </a:lstStyle>
          <a:p>
            <a:pPr>
              <a:defRPr/>
            </a:pPr>
            <a:r>
              <a:rPr lang="en-US" dirty="0"/>
              <a:t>Hsi-Yen Ma     |     2015 RGCM Team Leads Meeting     |     October 6-8, 2015</a:t>
            </a:r>
          </a:p>
        </p:txBody>
      </p:sp>
      <p:sp>
        <p:nvSpPr>
          <p:cNvPr id="6" name="Slide Number Placeholder 28"/>
          <p:cNvSpPr>
            <a:spLocks noGrp="1"/>
          </p:cNvSpPr>
          <p:nvPr>
            <p:ph type="sldNum" sz="quarter" idx="11"/>
          </p:nvPr>
        </p:nvSpPr>
        <p:spPr>
          <a:xfrm>
            <a:off x="8610600" y="6400413"/>
            <a:ext cx="2743200" cy="276999"/>
          </a:xfrm>
        </p:spPr>
        <p:txBody>
          <a:bodyPr/>
          <a:lstStyle>
            <a:lvl1pPr>
              <a:defRPr/>
            </a:lvl1pPr>
          </a:lstStyle>
          <a:p>
            <a:fld id="{57E14624-1C79-4639-B441-D406E6C00EB5}" type="slidenum">
              <a:rPr lang="en-US"/>
              <a:pPr/>
              <a:t>‹#›</a:t>
            </a:fld>
            <a:endParaRPr lang="en-US"/>
          </a:p>
        </p:txBody>
      </p:sp>
    </p:spTree>
    <p:extLst>
      <p:ext uri="{BB962C8B-B14F-4D97-AF65-F5344CB8AC3E}">
        <p14:creationId xmlns:p14="http://schemas.microsoft.com/office/powerpoint/2010/main" val="850630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A078338-0C49-46B3-9532-A7FB4CD0F6F5}" type="datetimeFigureOut">
              <a:rPr lang="zh-TW" altLang="en-US" smtClean="0"/>
              <a:t>2019/7/2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D3F076E-9084-4FEF-B522-2DE0A031DF01}" type="slidenum">
              <a:rPr lang="zh-TW" altLang="en-US" smtClean="0"/>
              <a:t>‹#›</a:t>
            </a:fld>
            <a:endParaRPr lang="zh-TW" altLang="en-US"/>
          </a:p>
        </p:txBody>
      </p:sp>
    </p:spTree>
    <p:extLst>
      <p:ext uri="{BB962C8B-B14F-4D97-AF65-F5344CB8AC3E}">
        <p14:creationId xmlns:p14="http://schemas.microsoft.com/office/powerpoint/2010/main" val="373425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FA078338-0C49-46B3-9532-A7FB4CD0F6F5}" type="datetimeFigureOut">
              <a:rPr lang="zh-TW" altLang="en-US" smtClean="0"/>
              <a:t>2019/7/2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D3F076E-9084-4FEF-B522-2DE0A031DF01}" type="slidenum">
              <a:rPr lang="zh-TW" altLang="en-US" smtClean="0"/>
              <a:t>‹#›</a:t>
            </a:fld>
            <a:endParaRPr lang="zh-TW" altLang="en-US"/>
          </a:p>
        </p:txBody>
      </p:sp>
    </p:spTree>
    <p:extLst>
      <p:ext uri="{BB962C8B-B14F-4D97-AF65-F5344CB8AC3E}">
        <p14:creationId xmlns:p14="http://schemas.microsoft.com/office/powerpoint/2010/main" val="3153235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FA078338-0C49-46B3-9532-A7FB4CD0F6F5}" type="datetimeFigureOut">
              <a:rPr lang="zh-TW" altLang="en-US" smtClean="0"/>
              <a:t>2019/7/2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D3F076E-9084-4FEF-B522-2DE0A031DF01}" type="slidenum">
              <a:rPr lang="zh-TW" altLang="en-US" smtClean="0"/>
              <a:t>‹#›</a:t>
            </a:fld>
            <a:endParaRPr lang="zh-TW" altLang="en-US"/>
          </a:p>
        </p:txBody>
      </p:sp>
    </p:spTree>
    <p:extLst>
      <p:ext uri="{BB962C8B-B14F-4D97-AF65-F5344CB8AC3E}">
        <p14:creationId xmlns:p14="http://schemas.microsoft.com/office/powerpoint/2010/main" val="2805666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FA078338-0C49-46B3-9532-A7FB4CD0F6F5}" type="datetimeFigureOut">
              <a:rPr lang="zh-TW" altLang="en-US" smtClean="0"/>
              <a:t>2019/7/2</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4D3F076E-9084-4FEF-B522-2DE0A031DF01}" type="slidenum">
              <a:rPr lang="zh-TW" altLang="en-US" smtClean="0"/>
              <a:t>‹#›</a:t>
            </a:fld>
            <a:endParaRPr lang="zh-TW" altLang="en-US"/>
          </a:p>
        </p:txBody>
      </p:sp>
    </p:spTree>
    <p:extLst>
      <p:ext uri="{BB962C8B-B14F-4D97-AF65-F5344CB8AC3E}">
        <p14:creationId xmlns:p14="http://schemas.microsoft.com/office/powerpoint/2010/main" val="3690631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FA078338-0C49-46B3-9532-A7FB4CD0F6F5}" type="datetimeFigureOut">
              <a:rPr lang="zh-TW" altLang="en-US" smtClean="0"/>
              <a:t>2019/7/2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4D3F076E-9084-4FEF-B522-2DE0A031DF01}" type="slidenum">
              <a:rPr lang="zh-TW" altLang="en-US" smtClean="0"/>
              <a:t>‹#›</a:t>
            </a:fld>
            <a:endParaRPr lang="zh-TW" altLang="en-US"/>
          </a:p>
        </p:txBody>
      </p:sp>
    </p:spTree>
    <p:extLst>
      <p:ext uri="{BB962C8B-B14F-4D97-AF65-F5344CB8AC3E}">
        <p14:creationId xmlns:p14="http://schemas.microsoft.com/office/powerpoint/2010/main" val="2869379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FA078338-0C49-46B3-9532-A7FB4CD0F6F5}" type="datetimeFigureOut">
              <a:rPr lang="zh-TW" altLang="en-US" smtClean="0"/>
              <a:t>2019/7/2</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4D3F076E-9084-4FEF-B522-2DE0A031DF01}" type="slidenum">
              <a:rPr lang="zh-TW" altLang="en-US" smtClean="0"/>
              <a:t>‹#›</a:t>
            </a:fld>
            <a:endParaRPr lang="zh-TW" altLang="en-US"/>
          </a:p>
        </p:txBody>
      </p:sp>
    </p:spTree>
    <p:extLst>
      <p:ext uri="{BB962C8B-B14F-4D97-AF65-F5344CB8AC3E}">
        <p14:creationId xmlns:p14="http://schemas.microsoft.com/office/powerpoint/2010/main" val="1803195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FA078338-0C49-46B3-9532-A7FB4CD0F6F5}" type="datetimeFigureOut">
              <a:rPr lang="zh-TW" altLang="en-US" smtClean="0"/>
              <a:t>2019/7/2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D3F076E-9084-4FEF-B522-2DE0A031DF01}" type="slidenum">
              <a:rPr lang="zh-TW" altLang="en-US" smtClean="0"/>
              <a:t>‹#›</a:t>
            </a:fld>
            <a:endParaRPr lang="zh-TW" altLang="en-US"/>
          </a:p>
        </p:txBody>
      </p:sp>
    </p:spTree>
    <p:extLst>
      <p:ext uri="{BB962C8B-B14F-4D97-AF65-F5344CB8AC3E}">
        <p14:creationId xmlns:p14="http://schemas.microsoft.com/office/powerpoint/2010/main" val="3894544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FA078338-0C49-46B3-9532-A7FB4CD0F6F5}" type="datetimeFigureOut">
              <a:rPr lang="zh-TW" altLang="en-US" smtClean="0"/>
              <a:t>2019/7/2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D3F076E-9084-4FEF-B522-2DE0A031DF01}" type="slidenum">
              <a:rPr lang="zh-TW" altLang="en-US" smtClean="0"/>
              <a:t>‹#›</a:t>
            </a:fld>
            <a:endParaRPr lang="zh-TW" altLang="en-US"/>
          </a:p>
        </p:txBody>
      </p:sp>
    </p:spTree>
    <p:extLst>
      <p:ext uri="{BB962C8B-B14F-4D97-AF65-F5344CB8AC3E}">
        <p14:creationId xmlns:p14="http://schemas.microsoft.com/office/powerpoint/2010/main" val="1529716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20000"/>
                <a:lumOff val="80000"/>
              </a:schemeClr>
            </a:gs>
            <a:gs pos="78000">
              <a:schemeClr val="accent4">
                <a:lumMod val="40000"/>
                <a:lumOff val="60000"/>
              </a:schemeClr>
            </a:gs>
            <a:gs pos="88000">
              <a:schemeClr val="accent4">
                <a:lumMod val="60000"/>
                <a:lumOff val="40000"/>
              </a:schemeClr>
            </a:gs>
            <a:gs pos="100000">
              <a:schemeClr val="accent2">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078338-0C49-46B3-9532-A7FB4CD0F6F5}" type="datetimeFigureOut">
              <a:rPr lang="zh-TW" altLang="en-US" smtClean="0"/>
              <a:t>2019/7/2</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3F076E-9084-4FEF-B522-2DE0A031DF01}" type="slidenum">
              <a:rPr lang="zh-TW" altLang="en-US" smtClean="0"/>
              <a:t>‹#›</a:t>
            </a:fld>
            <a:endParaRPr lang="zh-TW" altLang="en-US"/>
          </a:p>
        </p:txBody>
      </p:sp>
    </p:spTree>
    <p:extLst>
      <p:ext uri="{BB962C8B-B14F-4D97-AF65-F5344CB8AC3E}">
        <p14:creationId xmlns:p14="http://schemas.microsoft.com/office/powerpoint/2010/main" val="290821649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dx.doi.org/10.1175/JCLI-D-12-00235.1" TargetMode="External"/><Relationship Id="rId2" Type="http://schemas.openxmlformats.org/officeDocument/2006/relationships/hyperlink" Target="https://pcmdi.llnl.gov/projects/capt/index.html" TargetMode="External"/><Relationship Id="rId1" Type="http://schemas.openxmlformats.org/officeDocument/2006/relationships/slideLayout" Target="../slideLayouts/slideLayout2.xml"/><Relationship Id="rId6" Type="http://schemas.openxmlformats.org/officeDocument/2006/relationships/hyperlink" Target="https://atedev.wordpress.com/2007/11/23/%E6%AD%A3%E8%A6%8F%E8%A1%A8%E7%A4%BA%E5%BC%8F-regular-expression/" TargetMode="External"/><Relationship Id="rId5" Type="http://schemas.openxmlformats.org/officeDocument/2006/relationships/hyperlink" Target="https://code.mpimet.mpg.de/projects/cdo/embedded/cdo_eca.pdf" TargetMode="External"/><Relationship Id="rId4" Type="http://schemas.openxmlformats.org/officeDocument/2006/relationships/hyperlink" Target="https://code.mpimet.mpg.de/projects/cdo/"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34" Type="http://schemas.openxmlformats.org/officeDocument/2006/relationships/image" Target="../media/image36.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r>
              <a:rPr lang="en-US" altLang="zh-TW" dirty="0" smtClean="0"/>
              <a:t>Tutorial :</a:t>
            </a:r>
            <a:br>
              <a:rPr lang="en-US" altLang="zh-TW" dirty="0" smtClean="0"/>
            </a:br>
            <a:r>
              <a:rPr lang="en-US" altLang="zh-TW" dirty="0" smtClean="0"/>
              <a:t>EC reanalysis and CAPT data processing</a:t>
            </a:r>
            <a:endParaRPr lang="zh-TW" altLang="en-US" dirty="0"/>
          </a:p>
        </p:txBody>
      </p:sp>
      <p:sp>
        <p:nvSpPr>
          <p:cNvPr id="3" name="副標題 2"/>
          <p:cNvSpPr>
            <a:spLocks noGrp="1"/>
          </p:cNvSpPr>
          <p:nvPr>
            <p:ph type="subTitle" idx="1"/>
          </p:nvPr>
        </p:nvSpPr>
        <p:spPr/>
        <p:txBody>
          <a:bodyPr/>
          <a:lstStyle/>
          <a:p>
            <a:endParaRPr lang="en-US" altLang="zh-TW" dirty="0" smtClean="0"/>
          </a:p>
          <a:p>
            <a:r>
              <a:rPr lang="en-US" altLang="zh-TW" dirty="0" smtClean="0"/>
              <a:t>Peng-Jen Chen</a:t>
            </a:r>
            <a:endParaRPr lang="zh-TW" altLang="en-US" dirty="0"/>
          </a:p>
        </p:txBody>
      </p:sp>
    </p:spTree>
    <p:extLst>
      <p:ext uri="{BB962C8B-B14F-4D97-AF65-F5344CB8AC3E}">
        <p14:creationId xmlns:p14="http://schemas.microsoft.com/office/powerpoint/2010/main" val="33215740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Introduction – composite analysis</a:t>
            </a:r>
            <a:endParaRPr lang="zh-TW" altLang="en-US" dirty="0"/>
          </a:p>
        </p:txBody>
      </p:sp>
      <p:pic>
        <p:nvPicPr>
          <p:cNvPr id="3" name="內容版面配置區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450" y="1363662"/>
            <a:ext cx="6096000" cy="4709160"/>
          </a:xfr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375" y="1363662"/>
            <a:ext cx="6096000" cy="4709160"/>
          </a:xfrm>
          <a:prstGeom prst="rect">
            <a:avLst/>
          </a:prstGeom>
        </p:spPr>
      </p:pic>
    </p:spTree>
    <p:extLst>
      <p:ext uri="{BB962C8B-B14F-4D97-AF65-F5344CB8AC3E}">
        <p14:creationId xmlns:p14="http://schemas.microsoft.com/office/powerpoint/2010/main" val="38371242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Introduction – cold surge cases</a:t>
            </a:r>
            <a:endParaRPr lang="zh-TW" altLang="en-US" dirty="0"/>
          </a:p>
        </p:txBody>
      </p:sp>
      <p:sp>
        <p:nvSpPr>
          <p:cNvPr id="4" name="文字方塊 3"/>
          <p:cNvSpPr txBox="1"/>
          <p:nvPr/>
        </p:nvSpPr>
        <p:spPr>
          <a:xfrm>
            <a:off x="720191" y="1780248"/>
            <a:ext cx="2012376" cy="95718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altLang="zh-TW" sz="2800" dirty="0" smtClean="0"/>
              <a:t>Lots of date</a:t>
            </a:r>
          </a:p>
          <a:p>
            <a:r>
              <a:rPr lang="en-US" altLang="zh-TW" sz="2800" dirty="0"/>
              <a:t>2001-12-23</a:t>
            </a:r>
          </a:p>
          <a:p>
            <a:r>
              <a:rPr lang="en-US" altLang="zh-TW" sz="2800" dirty="0"/>
              <a:t>2003-01-28</a:t>
            </a:r>
          </a:p>
          <a:p>
            <a:r>
              <a:rPr lang="en-US" altLang="zh-TW" sz="2800" dirty="0"/>
              <a:t>2004-01-20</a:t>
            </a:r>
          </a:p>
          <a:p>
            <a:r>
              <a:rPr lang="en-US" altLang="zh-TW" sz="2800" dirty="0"/>
              <a:t>2004-01-27</a:t>
            </a:r>
          </a:p>
          <a:p>
            <a:r>
              <a:rPr lang="en-US" altLang="zh-TW" sz="2800" dirty="0"/>
              <a:t>2005-01-15</a:t>
            </a:r>
          </a:p>
          <a:p>
            <a:r>
              <a:rPr lang="en-US" altLang="zh-TW" sz="2800" dirty="0"/>
              <a:t>2005-02-01</a:t>
            </a:r>
          </a:p>
          <a:p>
            <a:r>
              <a:rPr lang="en-US" altLang="zh-TW" sz="2800" dirty="0"/>
              <a:t>2005-02-19</a:t>
            </a:r>
          </a:p>
          <a:p>
            <a:r>
              <a:rPr lang="en-US" altLang="zh-TW" sz="2800" dirty="0"/>
              <a:t>2005-03-04</a:t>
            </a:r>
          </a:p>
          <a:p>
            <a:r>
              <a:rPr lang="en-US" altLang="zh-TW" sz="2800" dirty="0"/>
              <a:t>2005-03-12</a:t>
            </a:r>
          </a:p>
          <a:p>
            <a:r>
              <a:rPr lang="en-US" altLang="zh-TW" sz="2800" dirty="0"/>
              <a:t>2005-12-21</a:t>
            </a:r>
          </a:p>
          <a:p>
            <a:r>
              <a:rPr lang="en-US" altLang="zh-TW" sz="2800" dirty="0"/>
              <a:t>2006-01-06</a:t>
            </a:r>
          </a:p>
          <a:p>
            <a:r>
              <a:rPr lang="en-US" altLang="zh-TW" sz="2800" dirty="0"/>
              <a:t>2007-01-28</a:t>
            </a:r>
          </a:p>
          <a:p>
            <a:r>
              <a:rPr lang="en-US" altLang="zh-TW" sz="2800" dirty="0"/>
              <a:t>2007-02-01</a:t>
            </a:r>
          </a:p>
          <a:p>
            <a:r>
              <a:rPr lang="en-US" altLang="zh-TW" sz="2800" dirty="0"/>
              <a:t>2008-02-09</a:t>
            </a:r>
          </a:p>
          <a:p>
            <a:r>
              <a:rPr lang="en-US" altLang="zh-TW" sz="2800" dirty="0"/>
              <a:t>2008-02-11</a:t>
            </a:r>
          </a:p>
          <a:p>
            <a:r>
              <a:rPr lang="en-US" altLang="zh-TW" sz="2800" dirty="0"/>
              <a:t>2009-01-09</a:t>
            </a:r>
          </a:p>
          <a:p>
            <a:r>
              <a:rPr lang="en-US" altLang="zh-TW" sz="2800" dirty="0"/>
              <a:t>2009-01-13</a:t>
            </a:r>
          </a:p>
          <a:p>
            <a:r>
              <a:rPr lang="en-US" altLang="zh-TW" sz="2800" dirty="0"/>
              <a:t>2009-01-24</a:t>
            </a:r>
          </a:p>
          <a:p>
            <a:r>
              <a:rPr lang="en-US" altLang="zh-TW" sz="2800" dirty="0"/>
              <a:t>2009-12-20</a:t>
            </a:r>
          </a:p>
          <a:p>
            <a:r>
              <a:rPr lang="en-US" altLang="zh-TW" sz="2800" dirty="0"/>
              <a:t>2010-01-12</a:t>
            </a:r>
          </a:p>
          <a:p>
            <a:r>
              <a:rPr lang="en-US" altLang="zh-TW" sz="2800" dirty="0"/>
              <a:t>2010-02-18</a:t>
            </a:r>
            <a:endParaRPr lang="zh-TW" altLang="en-US" sz="2800" dirty="0"/>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8125" y="1780248"/>
            <a:ext cx="3048000" cy="2354580"/>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8125" y="4134828"/>
            <a:ext cx="3048000" cy="2354580"/>
          </a:xfrm>
          <a:prstGeom prst="rect">
            <a:avLst/>
          </a:prstGeom>
        </p:spPr>
      </p:pic>
      <p:sp>
        <p:nvSpPr>
          <p:cNvPr id="7" name="向右箭號 6"/>
          <p:cNvSpPr/>
          <p:nvPr/>
        </p:nvSpPr>
        <p:spPr>
          <a:xfrm rot="3345815">
            <a:off x="2638996" y="3790950"/>
            <a:ext cx="1157842"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4999786" y="2784407"/>
            <a:ext cx="1358531" cy="646331"/>
          </a:xfrm>
          <a:prstGeom prst="rect">
            <a:avLst/>
          </a:prstGeom>
          <a:noFill/>
          <a:ln w="28575"/>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dirty="0" smtClean="0"/>
              <a:t>Data from original data</a:t>
            </a:r>
            <a:endParaRPr lang="zh-TW" altLang="en-US" dirty="0"/>
          </a:p>
        </p:txBody>
      </p:sp>
      <p:sp>
        <p:nvSpPr>
          <p:cNvPr id="9" name="文字方塊 8"/>
          <p:cNvSpPr txBox="1"/>
          <p:nvPr/>
        </p:nvSpPr>
        <p:spPr>
          <a:xfrm>
            <a:off x="2898037" y="4442516"/>
            <a:ext cx="1369163" cy="923330"/>
          </a:xfrm>
          <a:prstGeom prst="rect">
            <a:avLst/>
          </a:prstGeom>
          <a:noFill/>
          <a:ln w="28575"/>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dirty="0" smtClean="0"/>
              <a:t>Spatial Area</a:t>
            </a:r>
          </a:p>
          <a:p>
            <a:r>
              <a:rPr lang="en-US" altLang="zh-TW" dirty="0" smtClean="0"/>
              <a:t>Time period</a:t>
            </a:r>
          </a:p>
          <a:p>
            <a:r>
              <a:rPr lang="en-US" altLang="zh-TW" dirty="0" smtClean="0"/>
              <a:t>Variables</a:t>
            </a:r>
          </a:p>
        </p:txBody>
      </p:sp>
      <p:sp>
        <p:nvSpPr>
          <p:cNvPr id="10" name="向右箭號 9"/>
          <p:cNvSpPr/>
          <p:nvPr/>
        </p:nvSpPr>
        <p:spPr>
          <a:xfrm rot="18317861">
            <a:off x="4032120" y="3828729"/>
            <a:ext cx="1133475" cy="179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向右箭號 10"/>
          <p:cNvSpPr/>
          <p:nvPr/>
        </p:nvSpPr>
        <p:spPr>
          <a:xfrm>
            <a:off x="6541483" y="2957538"/>
            <a:ext cx="1133475" cy="179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6670071" y="3137535"/>
            <a:ext cx="876300" cy="1200329"/>
          </a:xfrm>
          <a:prstGeom prst="rect">
            <a:avLst/>
          </a:prstGeom>
          <a:noFill/>
          <a:ln>
            <a:solidFill>
              <a:srgbClr val="C00000"/>
            </a:solidFill>
          </a:ln>
        </p:spPr>
        <p:txBody>
          <a:bodyPr wrap="square" rtlCol="0">
            <a:spAutoFit/>
          </a:bodyPr>
          <a:lstStyle/>
          <a:p>
            <a:r>
              <a:rPr lang="en-US" altLang="zh-TW" dirty="0" err="1" smtClean="0"/>
              <a:t>Matlab</a:t>
            </a:r>
            <a:r>
              <a:rPr lang="en-US" altLang="zh-TW" dirty="0" smtClean="0"/>
              <a:t>, NCL,</a:t>
            </a:r>
          </a:p>
          <a:p>
            <a:r>
              <a:rPr lang="en-US" altLang="zh-TW" dirty="0" err="1" smtClean="0"/>
              <a:t>GrADS</a:t>
            </a:r>
            <a:r>
              <a:rPr lang="en-US" altLang="zh-TW" dirty="0" smtClean="0"/>
              <a:t>…</a:t>
            </a:r>
            <a:endParaRPr lang="zh-TW" altLang="en-US" dirty="0"/>
          </a:p>
        </p:txBody>
      </p:sp>
    </p:spTree>
    <p:extLst>
      <p:ext uri="{BB962C8B-B14F-4D97-AF65-F5344CB8AC3E}">
        <p14:creationId xmlns:p14="http://schemas.microsoft.com/office/powerpoint/2010/main" val="2393044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Introduction – cold surge cases</a:t>
            </a:r>
            <a:endParaRPr lang="zh-TW" altLang="en-US" dirty="0"/>
          </a:p>
        </p:txBody>
      </p:sp>
      <p:sp>
        <p:nvSpPr>
          <p:cNvPr id="4" name="文字方塊 3"/>
          <p:cNvSpPr txBox="1"/>
          <p:nvPr/>
        </p:nvSpPr>
        <p:spPr>
          <a:xfrm>
            <a:off x="720191" y="1780248"/>
            <a:ext cx="2012376" cy="95718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altLang="zh-TW" sz="2800" dirty="0" smtClean="0"/>
              <a:t>Lots of date</a:t>
            </a:r>
          </a:p>
          <a:p>
            <a:r>
              <a:rPr lang="en-US" altLang="zh-TW" sz="2800" dirty="0"/>
              <a:t>2001-12-23</a:t>
            </a:r>
          </a:p>
          <a:p>
            <a:r>
              <a:rPr lang="en-US" altLang="zh-TW" sz="2800" dirty="0"/>
              <a:t>2003-01-28</a:t>
            </a:r>
          </a:p>
          <a:p>
            <a:r>
              <a:rPr lang="en-US" altLang="zh-TW" sz="2800" dirty="0"/>
              <a:t>2004-01-20</a:t>
            </a:r>
          </a:p>
          <a:p>
            <a:r>
              <a:rPr lang="en-US" altLang="zh-TW" sz="2800" dirty="0"/>
              <a:t>2004-01-27</a:t>
            </a:r>
          </a:p>
          <a:p>
            <a:r>
              <a:rPr lang="en-US" altLang="zh-TW" sz="2800" dirty="0"/>
              <a:t>2005-01-15</a:t>
            </a:r>
          </a:p>
          <a:p>
            <a:r>
              <a:rPr lang="en-US" altLang="zh-TW" sz="2800" dirty="0"/>
              <a:t>2005-02-01</a:t>
            </a:r>
          </a:p>
          <a:p>
            <a:r>
              <a:rPr lang="en-US" altLang="zh-TW" sz="2800" dirty="0"/>
              <a:t>2005-02-19</a:t>
            </a:r>
          </a:p>
          <a:p>
            <a:r>
              <a:rPr lang="en-US" altLang="zh-TW" sz="2800" dirty="0"/>
              <a:t>2005-03-04</a:t>
            </a:r>
          </a:p>
          <a:p>
            <a:r>
              <a:rPr lang="en-US" altLang="zh-TW" sz="2800" dirty="0"/>
              <a:t>2005-03-12</a:t>
            </a:r>
          </a:p>
          <a:p>
            <a:r>
              <a:rPr lang="en-US" altLang="zh-TW" sz="2800" dirty="0"/>
              <a:t>2005-12-21</a:t>
            </a:r>
          </a:p>
          <a:p>
            <a:r>
              <a:rPr lang="en-US" altLang="zh-TW" sz="2800" dirty="0"/>
              <a:t>2006-01-06</a:t>
            </a:r>
          </a:p>
          <a:p>
            <a:r>
              <a:rPr lang="en-US" altLang="zh-TW" sz="2800" dirty="0"/>
              <a:t>2007-01-28</a:t>
            </a:r>
          </a:p>
          <a:p>
            <a:r>
              <a:rPr lang="en-US" altLang="zh-TW" sz="2800" dirty="0"/>
              <a:t>2007-02-01</a:t>
            </a:r>
          </a:p>
          <a:p>
            <a:r>
              <a:rPr lang="en-US" altLang="zh-TW" sz="2800" dirty="0"/>
              <a:t>2008-02-09</a:t>
            </a:r>
          </a:p>
          <a:p>
            <a:r>
              <a:rPr lang="en-US" altLang="zh-TW" sz="2800" dirty="0"/>
              <a:t>2008-02-11</a:t>
            </a:r>
          </a:p>
          <a:p>
            <a:r>
              <a:rPr lang="en-US" altLang="zh-TW" sz="2800" dirty="0"/>
              <a:t>2009-01-09</a:t>
            </a:r>
          </a:p>
          <a:p>
            <a:r>
              <a:rPr lang="en-US" altLang="zh-TW" sz="2800" dirty="0"/>
              <a:t>2009-01-13</a:t>
            </a:r>
          </a:p>
          <a:p>
            <a:r>
              <a:rPr lang="en-US" altLang="zh-TW" sz="2800" dirty="0"/>
              <a:t>2009-01-24</a:t>
            </a:r>
          </a:p>
          <a:p>
            <a:r>
              <a:rPr lang="en-US" altLang="zh-TW" sz="2800" dirty="0"/>
              <a:t>2009-12-20</a:t>
            </a:r>
          </a:p>
          <a:p>
            <a:r>
              <a:rPr lang="en-US" altLang="zh-TW" sz="2800" dirty="0"/>
              <a:t>2010-01-12</a:t>
            </a:r>
          </a:p>
          <a:p>
            <a:r>
              <a:rPr lang="en-US" altLang="zh-TW" sz="2800" dirty="0"/>
              <a:t>2010-02-18</a:t>
            </a:r>
            <a:endParaRPr lang="zh-TW" altLang="en-US" sz="2800" dirty="0"/>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8125" y="1780248"/>
            <a:ext cx="3048000" cy="2354580"/>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8125" y="4134828"/>
            <a:ext cx="3048000" cy="2354580"/>
          </a:xfrm>
          <a:prstGeom prst="rect">
            <a:avLst/>
          </a:prstGeom>
        </p:spPr>
      </p:pic>
      <p:sp>
        <p:nvSpPr>
          <p:cNvPr id="7" name="向右箭號 6"/>
          <p:cNvSpPr/>
          <p:nvPr/>
        </p:nvSpPr>
        <p:spPr>
          <a:xfrm rot="3345815">
            <a:off x="2638996" y="3790950"/>
            <a:ext cx="1157842"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4999786" y="2784407"/>
            <a:ext cx="1358531" cy="646331"/>
          </a:xfrm>
          <a:prstGeom prst="rect">
            <a:avLst/>
          </a:prstGeom>
          <a:noFill/>
          <a:ln w="28575"/>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dirty="0" smtClean="0"/>
              <a:t>Data from original data</a:t>
            </a:r>
            <a:endParaRPr lang="zh-TW" altLang="en-US" dirty="0"/>
          </a:p>
        </p:txBody>
      </p:sp>
      <p:sp>
        <p:nvSpPr>
          <p:cNvPr id="9" name="文字方塊 8"/>
          <p:cNvSpPr txBox="1"/>
          <p:nvPr/>
        </p:nvSpPr>
        <p:spPr>
          <a:xfrm>
            <a:off x="2898037" y="4433280"/>
            <a:ext cx="1369163" cy="923330"/>
          </a:xfrm>
          <a:prstGeom prst="rect">
            <a:avLst/>
          </a:prstGeom>
          <a:noFill/>
          <a:ln w="28575"/>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dirty="0" smtClean="0"/>
              <a:t>Spatial Area</a:t>
            </a:r>
          </a:p>
          <a:p>
            <a:r>
              <a:rPr lang="en-US" altLang="zh-TW" dirty="0" smtClean="0"/>
              <a:t>Time period</a:t>
            </a:r>
          </a:p>
          <a:p>
            <a:r>
              <a:rPr lang="en-US" altLang="zh-TW" dirty="0" smtClean="0"/>
              <a:t>Variables</a:t>
            </a:r>
          </a:p>
        </p:txBody>
      </p:sp>
      <p:sp>
        <p:nvSpPr>
          <p:cNvPr id="10" name="向右箭號 9"/>
          <p:cNvSpPr/>
          <p:nvPr/>
        </p:nvSpPr>
        <p:spPr>
          <a:xfrm rot="18317861">
            <a:off x="4032120" y="3828729"/>
            <a:ext cx="1133475" cy="179997"/>
          </a:xfrm>
          <a:prstGeom prst="rightArrow">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1" name="向右箭號 10"/>
          <p:cNvSpPr/>
          <p:nvPr/>
        </p:nvSpPr>
        <p:spPr>
          <a:xfrm>
            <a:off x="6541483" y="2957538"/>
            <a:ext cx="1133475" cy="179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6670071" y="3137535"/>
            <a:ext cx="876300" cy="1200329"/>
          </a:xfrm>
          <a:prstGeom prst="rect">
            <a:avLst/>
          </a:prstGeom>
          <a:noFill/>
          <a:ln>
            <a:solidFill>
              <a:schemeClr val="accent2">
                <a:lumMod val="50000"/>
              </a:schemeClr>
            </a:solidFill>
          </a:ln>
        </p:spPr>
        <p:txBody>
          <a:bodyPr wrap="square" rtlCol="0">
            <a:spAutoFit/>
          </a:bodyPr>
          <a:lstStyle/>
          <a:p>
            <a:r>
              <a:rPr lang="en-US" altLang="zh-TW" dirty="0" err="1" smtClean="0"/>
              <a:t>Matlab</a:t>
            </a:r>
            <a:r>
              <a:rPr lang="en-US" altLang="zh-TW" dirty="0" smtClean="0"/>
              <a:t>, NCL,</a:t>
            </a:r>
          </a:p>
          <a:p>
            <a:r>
              <a:rPr lang="en-US" altLang="zh-TW" dirty="0" err="1" smtClean="0"/>
              <a:t>GrADS</a:t>
            </a:r>
            <a:r>
              <a:rPr lang="en-US" altLang="zh-TW" dirty="0" smtClean="0"/>
              <a:t>…</a:t>
            </a:r>
            <a:endParaRPr lang="zh-TW" altLang="en-US" dirty="0"/>
          </a:p>
        </p:txBody>
      </p:sp>
    </p:spTree>
    <p:extLst>
      <p:ext uri="{BB962C8B-B14F-4D97-AF65-F5344CB8AC3E}">
        <p14:creationId xmlns:p14="http://schemas.microsoft.com/office/powerpoint/2010/main" val="17881079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Data processing</a:t>
            </a:r>
            <a:endParaRPr lang="zh-TW" altLang="en-US" dirty="0"/>
          </a:p>
        </p:txBody>
      </p:sp>
      <p:sp>
        <p:nvSpPr>
          <p:cNvPr id="3" name="內容版面配置區 2"/>
          <p:cNvSpPr>
            <a:spLocks noGrp="1"/>
          </p:cNvSpPr>
          <p:nvPr>
            <p:ph idx="1"/>
          </p:nvPr>
        </p:nvSpPr>
        <p:spPr/>
        <p:txBody>
          <a:bodyPr>
            <a:normAutofit/>
          </a:bodyPr>
          <a:lstStyle/>
          <a:p>
            <a:r>
              <a:rPr lang="en-US" altLang="zh-TW" sz="3600" dirty="0" smtClean="0"/>
              <a:t>ERA-interim (daily) &amp; TRMM (3 hourly)</a:t>
            </a:r>
          </a:p>
          <a:p>
            <a:r>
              <a:rPr lang="en-US" altLang="zh-TW" dirty="0" smtClean="0"/>
              <a:t>Spatial Area </a:t>
            </a:r>
            <a:r>
              <a:rPr lang="en-US" altLang="zh-TW" dirty="0"/>
              <a:t>: </a:t>
            </a:r>
            <a:r>
              <a:rPr lang="en-US" altLang="zh-TW" dirty="0">
                <a:solidFill>
                  <a:srgbClr val="0070C0"/>
                </a:solidFill>
              </a:rPr>
              <a:t>Latitude </a:t>
            </a:r>
            <a:r>
              <a:rPr lang="en-US" altLang="zh-TW" dirty="0" smtClean="0">
                <a:solidFill>
                  <a:srgbClr val="0070C0"/>
                </a:solidFill>
              </a:rPr>
              <a:t>range, Longitude range</a:t>
            </a:r>
            <a:endParaRPr lang="en-US" altLang="zh-TW" dirty="0" smtClean="0"/>
          </a:p>
          <a:p>
            <a:r>
              <a:rPr lang="en-US" altLang="zh-TW" dirty="0" smtClean="0"/>
              <a:t>Time period : </a:t>
            </a:r>
            <a:r>
              <a:rPr lang="en-US" altLang="zh-TW" dirty="0">
                <a:solidFill>
                  <a:srgbClr val="0070C0"/>
                </a:solidFill>
              </a:rPr>
              <a:t>C</a:t>
            </a:r>
            <a:r>
              <a:rPr lang="en-US" altLang="zh-TW" dirty="0" smtClean="0">
                <a:solidFill>
                  <a:srgbClr val="0070C0"/>
                </a:solidFill>
              </a:rPr>
              <a:t>old surge cases</a:t>
            </a:r>
            <a:r>
              <a:rPr lang="en-US" altLang="zh-TW" dirty="0" smtClean="0"/>
              <a:t>, </a:t>
            </a:r>
            <a:r>
              <a:rPr lang="en-US" altLang="zh-TW" dirty="0" smtClean="0">
                <a:solidFill>
                  <a:srgbClr val="0070C0"/>
                </a:solidFill>
              </a:rPr>
              <a:t>Time evolution </a:t>
            </a:r>
            <a:r>
              <a:rPr lang="en-US" altLang="zh-TW" dirty="0" smtClean="0"/>
              <a:t>(e.g. first day of cold surge as day zero) </a:t>
            </a:r>
            <a:endParaRPr lang="en-US" altLang="zh-TW" dirty="0"/>
          </a:p>
          <a:p>
            <a:r>
              <a:rPr lang="en-US" altLang="zh-TW" dirty="0" smtClean="0"/>
              <a:t>Variables : </a:t>
            </a:r>
            <a:r>
              <a:rPr lang="en-US" altLang="zh-TW" dirty="0" smtClean="0">
                <a:solidFill>
                  <a:srgbClr val="0070C0"/>
                </a:solidFill>
              </a:rPr>
              <a:t>U, V, W, Q, T, RH, Divergence</a:t>
            </a:r>
            <a:endParaRPr lang="en-US" altLang="zh-TW" dirty="0">
              <a:solidFill>
                <a:srgbClr val="0070C0"/>
              </a:solidFill>
            </a:endParaRPr>
          </a:p>
          <a:p>
            <a:r>
              <a:rPr lang="en-US" altLang="zh-TW" sz="3600" dirty="0" smtClean="0"/>
              <a:t>CAPT-day-3 (</a:t>
            </a:r>
            <a:r>
              <a:rPr lang="en-US" altLang="zh-TW" sz="3600" dirty="0"/>
              <a:t>daily</a:t>
            </a:r>
            <a:r>
              <a:rPr lang="en-US" altLang="zh-TW" sz="3600" dirty="0" smtClean="0"/>
              <a:t>)</a:t>
            </a:r>
          </a:p>
          <a:p>
            <a:r>
              <a:rPr lang="en-US" altLang="zh-TW" dirty="0"/>
              <a:t>Time period : </a:t>
            </a:r>
            <a:r>
              <a:rPr lang="en-US" altLang="zh-TW" dirty="0">
                <a:solidFill>
                  <a:srgbClr val="0070C0"/>
                </a:solidFill>
              </a:rPr>
              <a:t>Cold surge cases</a:t>
            </a:r>
            <a:r>
              <a:rPr lang="en-US" altLang="zh-TW" dirty="0"/>
              <a:t>, </a:t>
            </a:r>
            <a:r>
              <a:rPr lang="en-US" altLang="zh-TW" dirty="0">
                <a:solidFill>
                  <a:srgbClr val="0070C0"/>
                </a:solidFill>
              </a:rPr>
              <a:t>Time </a:t>
            </a:r>
            <a:r>
              <a:rPr lang="en-US" altLang="zh-TW" dirty="0" smtClean="0">
                <a:solidFill>
                  <a:srgbClr val="0070C0"/>
                </a:solidFill>
              </a:rPr>
              <a:t>evolution</a:t>
            </a:r>
          </a:p>
          <a:p>
            <a:r>
              <a:rPr lang="en-US" altLang="zh-TW" dirty="0"/>
              <a:t>Variables </a:t>
            </a:r>
            <a:r>
              <a:rPr lang="en-US" altLang="zh-TW" dirty="0" smtClean="0"/>
              <a:t>: </a:t>
            </a:r>
            <a:r>
              <a:rPr lang="en-US" altLang="zh-TW" dirty="0"/>
              <a:t>(check </a:t>
            </a:r>
            <a:r>
              <a:rPr lang="en-US" altLang="zh-TW" dirty="0">
                <a:solidFill>
                  <a:srgbClr val="0070C0"/>
                </a:solidFill>
              </a:rPr>
              <a:t>daily_var_h1.txt</a:t>
            </a:r>
            <a:r>
              <a:rPr lang="en-US" altLang="zh-TW" dirty="0"/>
              <a:t> </a:t>
            </a:r>
            <a:r>
              <a:rPr lang="en-US" altLang="zh-TW" dirty="0" smtClean="0"/>
              <a:t>and </a:t>
            </a:r>
            <a:r>
              <a:rPr lang="en-US" altLang="zh-TW" dirty="0" smtClean="0">
                <a:solidFill>
                  <a:srgbClr val="0070C0"/>
                </a:solidFill>
              </a:rPr>
              <a:t>daily_var_h1.txt</a:t>
            </a:r>
            <a:r>
              <a:rPr lang="en-US" altLang="zh-TW" dirty="0"/>
              <a:t>)</a:t>
            </a:r>
            <a:endParaRPr lang="zh-TW" altLang="en-US" dirty="0"/>
          </a:p>
        </p:txBody>
      </p:sp>
    </p:spTree>
    <p:extLst>
      <p:ext uri="{BB962C8B-B14F-4D97-AF65-F5344CB8AC3E}">
        <p14:creationId xmlns:p14="http://schemas.microsoft.com/office/powerpoint/2010/main" val="21799508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Data processing</a:t>
            </a:r>
            <a:endParaRPr lang="zh-TW" altLang="en-US" dirty="0"/>
          </a:p>
        </p:txBody>
      </p:sp>
      <p:sp>
        <p:nvSpPr>
          <p:cNvPr id="3" name="內容版面配置區 2"/>
          <p:cNvSpPr>
            <a:spLocks noGrp="1"/>
          </p:cNvSpPr>
          <p:nvPr>
            <p:ph idx="1"/>
          </p:nvPr>
        </p:nvSpPr>
        <p:spPr/>
        <p:txBody>
          <a:bodyPr>
            <a:normAutofit/>
          </a:bodyPr>
          <a:lstStyle/>
          <a:p>
            <a:r>
              <a:rPr lang="en-US" altLang="zh-TW" sz="3600" dirty="0" smtClean="0"/>
              <a:t>ERA-interim</a:t>
            </a:r>
            <a:r>
              <a:rPr lang="zh-TW" altLang="en-US" sz="3600" dirty="0" smtClean="0"/>
              <a:t> </a:t>
            </a:r>
            <a:r>
              <a:rPr lang="en-US" altLang="zh-TW" sz="3600" dirty="0" smtClean="0"/>
              <a:t>&amp; TRMM</a:t>
            </a:r>
          </a:p>
          <a:p>
            <a:r>
              <a:rPr lang="en-US" altLang="zh-TW" dirty="0" smtClean="0">
                <a:solidFill>
                  <a:srgbClr val="0070C0"/>
                </a:solidFill>
              </a:rPr>
              <a:t>input.sh</a:t>
            </a:r>
            <a:endParaRPr lang="en-US" altLang="zh-TW" dirty="0" smtClean="0"/>
          </a:p>
          <a:p>
            <a:r>
              <a:rPr lang="en-US" altLang="zh-TW" dirty="0" smtClean="0">
                <a:solidFill>
                  <a:srgbClr val="0070C0"/>
                </a:solidFill>
              </a:rPr>
              <a:t>ecreadfile_crossyear.sh</a:t>
            </a:r>
            <a:r>
              <a:rPr lang="en-US" altLang="zh-TW" dirty="0" smtClean="0"/>
              <a:t> &amp; </a:t>
            </a:r>
            <a:r>
              <a:rPr lang="en-US" altLang="zh-TW" dirty="0" smtClean="0">
                <a:solidFill>
                  <a:srgbClr val="0070C0"/>
                </a:solidFill>
              </a:rPr>
              <a:t>trmmreadfile_crossyear.sh</a:t>
            </a:r>
          </a:p>
          <a:p>
            <a:r>
              <a:rPr lang="en-US" altLang="zh-TW" dirty="0">
                <a:solidFill>
                  <a:srgbClr val="0070C0"/>
                </a:solidFill>
              </a:rPr>
              <a:t>setctl.sh </a:t>
            </a:r>
            <a:r>
              <a:rPr lang="en-US" altLang="zh-TW" dirty="0" smtClean="0">
                <a:solidFill>
                  <a:schemeClr val="tx1">
                    <a:lumMod val="95000"/>
                    <a:lumOff val="5000"/>
                  </a:schemeClr>
                </a:solidFill>
              </a:rPr>
              <a:t>&amp;</a:t>
            </a:r>
            <a:r>
              <a:rPr lang="en-US" altLang="zh-TW" dirty="0" smtClean="0">
                <a:solidFill>
                  <a:srgbClr val="0070C0"/>
                </a:solidFill>
              </a:rPr>
              <a:t> trmmsetctl.sh</a:t>
            </a:r>
          </a:p>
          <a:p>
            <a:r>
              <a:rPr lang="en-US" altLang="zh-TW" dirty="0" err="1" smtClean="0">
                <a:solidFill>
                  <a:srgbClr val="0070C0"/>
                </a:solidFill>
              </a:rPr>
              <a:t>example_trmm.ctl</a:t>
            </a:r>
            <a:r>
              <a:rPr lang="zh-TW" altLang="en-US" dirty="0" smtClean="0">
                <a:solidFill>
                  <a:srgbClr val="0070C0"/>
                </a:solidFill>
              </a:rPr>
              <a:t> </a:t>
            </a:r>
            <a:r>
              <a:rPr lang="en-US" altLang="zh-TW" dirty="0" smtClean="0">
                <a:solidFill>
                  <a:schemeClr val="tx1">
                    <a:lumMod val="95000"/>
                    <a:lumOff val="5000"/>
                  </a:schemeClr>
                </a:solidFill>
              </a:rPr>
              <a:t>&amp;</a:t>
            </a:r>
            <a:r>
              <a:rPr lang="zh-TW" altLang="en-US" dirty="0" smtClean="0">
                <a:solidFill>
                  <a:srgbClr val="0070C0"/>
                </a:solidFill>
              </a:rPr>
              <a:t> </a:t>
            </a:r>
            <a:r>
              <a:rPr lang="en-US" altLang="zh-TW" dirty="0" err="1" smtClean="0">
                <a:solidFill>
                  <a:srgbClr val="0070C0"/>
                </a:solidFill>
              </a:rPr>
              <a:t>example_ec.ctl</a:t>
            </a:r>
            <a:r>
              <a:rPr lang="en-US" altLang="zh-TW" dirty="0" smtClean="0">
                <a:solidFill>
                  <a:srgbClr val="0070C0"/>
                </a:solidFill>
              </a:rPr>
              <a:t> </a:t>
            </a:r>
          </a:p>
          <a:p>
            <a:r>
              <a:rPr lang="en-US" altLang="zh-TW" dirty="0" smtClean="0">
                <a:solidFill>
                  <a:srgbClr val="0070C0"/>
                </a:solidFill>
              </a:rPr>
              <a:t>forfirstline.txt</a:t>
            </a:r>
            <a:endParaRPr lang="en-US" altLang="zh-TW" dirty="0">
              <a:solidFill>
                <a:srgbClr val="0070C0"/>
              </a:solidFill>
            </a:endParaRPr>
          </a:p>
          <a:p>
            <a:endParaRPr lang="en-US" altLang="zh-TW" dirty="0" smtClean="0">
              <a:solidFill>
                <a:srgbClr val="0070C0"/>
              </a:solidFill>
            </a:endParaRPr>
          </a:p>
        </p:txBody>
      </p:sp>
    </p:spTree>
    <p:extLst>
      <p:ext uri="{BB962C8B-B14F-4D97-AF65-F5344CB8AC3E}">
        <p14:creationId xmlns:p14="http://schemas.microsoft.com/office/powerpoint/2010/main" val="24984465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Data processing</a:t>
            </a:r>
            <a:endParaRPr lang="zh-TW" altLang="en-US" dirty="0"/>
          </a:p>
        </p:txBody>
      </p:sp>
      <p:sp>
        <p:nvSpPr>
          <p:cNvPr id="3" name="內容版面配置區 2"/>
          <p:cNvSpPr>
            <a:spLocks noGrp="1"/>
          </p:cNvSpPr>
          <p:nvPr>
            <p:ph idx="1"/>
          </p:nvPr>
        </p:nvSpPr>
        <p:spPr/>
        <p:txBody>
          <a:bodyPr>
            <a:normAutofit/>
          </a:bodyPr>
          <a:lstStyle/>
          <a:p>
            <a:r>
              <a:rPr lang="en-US" altLang="zh-TW" sz="3600" dirty="0" smtClean="0"/>
              <a:t>ERA-interim &amp; TRMM</a:t>
            </a:r>
          </a:p>
          <a:p>
            <a:endParaRPr lang="en-US" altLang="zh-TW" dirty="0" smtClean="0">
              <a:solidFill>
                <a:srgbClr val="0070C0"/>
              </a:solidFill>
            </a:endParaRPr>
          </a:p>
        </p:txBody>
      </p:sp>
      <p:sp>
        <p:nvSpPr>
          <p:cNvPr id="4" name="向右箭號 3"/>
          <p:cNvSpPr/>
          <p:nvPr/>
        </p:nvSpPr>
        <p:spPr>
          <a:xfrm rot="2010724">
            <a:off x="1866462" y="3437759"/>
            <a:ext cx="1157842"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5" name="文字方塊 4"/>
          <p:cNvSpPr txBox="1"/>
          <p:nvPr/>
        </p:nvSpPr>
        <p:spPr>
          <a:xfrm>
            <a:off x="358865" y="2556920"/>
            <a:ext cx="2086518" cy="584775"/>
          </a:xfrm>
          <a:prstGeom prst="rect">
            <a:avLst/>
          </a:prstGeom>
          <a:noFill/>
          <a:ln w="28575"/>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sz="3200" dirty="0" smtClean="0"/>
              <a:t>Date </a:t>
            </a:r>
            <a:r>
              <a:rPr lang="zh-TW" altLang="en-US" sz="3200" dirty="0" smtClean="0">
                <a:latin typeface="微軟正黑體" panose="020B0604030504040204" pitchFamily="34" charset="-120"/>
                <a:ea typeface="微軟正黑體" panose="020B0604030504040204" pitchFamily="34" charset="-120"/>
              </a:rPr>
              <a:t>們</a:t>
            </a:r>
            <a:r>
              <a:rPr lang="en-US" altLang="zh-TW" sz="3200" dirty="0" smtClean="0">
                <a:latin typeface="微軟正黑體" panose="020B0604030504040204" pitchFamily="34" charset="-120"/>
                <a:ea typeface="微軟正黑體" panose="020B0604030504040204" pitchFamily="34" charset="-120"/>
              </a:rPr>
              <a:t>.txt</a:t>
            </a:r>
          </a:p>
        </p:txBody>
      </p:sp>
      <p:sp>
        <p:nvSpPr>
          <p:cNvPr id="6" name="文字方塊 5"/>
          <p:cNvSpPr txBox="1"/>
          <p:nvPr/>
        </p:nvSpPr>
        <p:spPr>
          <a:xfrm>
            <a:off x="2985917" y="3749194"/>
            <a:ext cx="2289470" cy="1569660"/>
          </a:xfrm>
          <a:prstGeom prst="rect">
            <a:avLst/>
          </a:prstGeom>
          <a:noFill/>
          <a:ln w="28575"/>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sz="2400" dirty="0" smtClean="0"/>
              <a:t>Datefile.txt contain</a:t>
            </a:r>
            <a:r>
              <a:rPr lang="zh-TW" altLang="en-US" sz="2400" dirty="0" smtClean="0"/>
              <a:t> </a:t>
            </a:r>
            <a:r>
              <a:rPr lang="en-US" altLang="zh-TW" sz="2400" dirty="0" smtClean="0"/>
              <a:t>: </a:t>
            </a:r>
          </a:p>
          <a:p>
            <a:r>
              <a:rPr lang="en-US" altLang="zh-TW" sz="2400" dirty="0" smtClean="0"/>
              <a:t>1.Spatial Area</a:t>
            </a:r>
          </a:p>
          <a:p>
            <a:r>
              <a:rPr lang="en-US" altLang="zh-TW" sz="2400" dirty="0" smtClean="0"/>
              <a:t>2.Time period</a:t>
            </a:r>
          </a:p>
        </p:txBody>
      </p:sp>
      <p:sp>
        <p:nvSpPr>
          <p:cNvPr id="7" name="文字方塊 6"/>
          <p:cNvSpPr txBox="1"/>
          <p:nvPr/>
        </p:nvSpPr>
        <p:spPr>
          <a:xfrm>
            <a:off x="6612515" y="3933859"/>
            <a:ext cx="2231989" cy="830997"/>
          </a:xfrm>
          <a:prstGeom prst="rect">
            <a:avLst/>
          </a:prstGeom>
          <a:noFill/>
          <a:ln w="28575"/>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sz="2400" dirty="0" smtClean="0"/>
              <a:t>.</a:t>
            </a:r>
            <a:r>
              <a:rPr lang="en-US" altLang="zh-TW" sz="2400" dirty="0" err="1" smtClean="0"/>
              <a:t>nc</a:t>
            </a:r>
            <a:r>
              <a:rPr lang="en-US" altLang="zh-TW" sz="2400" dirty="0" smtClean="0"/>
              <a:t> files: contain variables</a:t>
            </a:r>
          </a:p>
        </p:txBody>
      </p:sp>
      <p:sp>
        <p:nvSpPr>
          <p:cNvPr id="8" name="文字方塊 7"/>
          <p:cNvSpPr txBox="1"/>
          <p:nvPr/>
        </p:nvSpPr>
        <p:spPr>
          <a:xfrm>
            <a:off x="2445383" y="3201417"/>
            <a:ext cx="970622" cy="369332"/>
          </a:xfrm>
          <a:prstGeom prst="rect">
            <a:avLst/>
          </a:prstGeom>
          <a:noFill/>
          <a:ln>
            <a:solidFill>
              <a:schemeClr val="accent2">
                <a:lumMod val="50000"/>
              </a:schemeClr>
            </a:solidFill>
          </a:ln>
        </p:spPr>
        <p:txBody>
          <a:bodyPr wrap="square" rtlCol="0">
            <a:spAutoFit/>
          </a:bodyPr>
          <a:lstStyle/>
          <a:p>
            <a:r>
              <a:rPr lang="en-US" altLang="zh-TW" dirty="0" smtClean="0"/>
              <a:t>Input.sh</a:t>
            </a:r>
            <a:endParaRPr lang="zh-TW" altLang="en-US" dirty="0"/>
          </a:p>
        </p:txBody>
      </p:sp>
      <p:sp>
        <p:nvSpPr>
          <p:cNvPr id="9" name="向右箭號 8"/>
          <p:cNvSpPr/>
          <p:nvPr/>
        </p:nvSpPr>
        <p:spPr>
          <a:xfrm>
            <a:off x="5336290" y="4244583"/>
            <a:ext cx="1157842"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0" name="文字方塊 9"/>
          <p:cNvSpPr txBox="1"/>
          <p:nvPr/>
        </p:nvSpPr>
        <p:spPr>
          <a:xfrm>
            <a:off x="5336290" y="3875251"/>
            <a:ext cx="1177383" cy="369332"/>
          </a:xfrm>
          <a:prstGeom prst="rect">
            <a:avLst/>
          </a:prstGeom>
          <a:noFill/>
          <a:ln>
            <a:solidFill>
              <a:schemeClr val="accent2">
                <a:lumMod val="50000"/>
              </a:schemeClr>
            </a:solidFill>
          </a:ln>
        </p:spPr>
        <p:txBody>
          <a:bodyPr wrap="square" rtlCol="0">
            <a:spAutoFit/>
          </a:bodyPr>
          <a:lstStyle/>
          <a:p>
            <a:r>
              <a:rPr lang="en-US" altLang="zh-TW" dirty="0" smtClean="0"/>
              <a:t>readfile.sh</a:t>
            </a:r>
            <a:endParaRPr lang="zh-TW" altLang="en-US" dirty="0"/>
          </a:p>
        </p:txBody>
      </p:sp>
      <p:sp>
        <p:nvSpPr>
          <p:cNvPr id="11" name="向右箭號 10"/>
          <p:cNvSpPr/>
          <p:nvPr/>
        </p:nvSpPr>
        <p:spPr>
          <a:xfrm rot="19712499">
            <a:off x="8724148" y="3411834"/>
            <a:ext cx="1157842"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2" name="文字方塊 11"/>
          <p:cNvSpPr txBox="1"/>
          <p:nvPr/>
        </p:nvSpPr>
        <p:spPr>
          <a:xfrm>
            <a:off x="8434386" y="3135546"/>
            <a:ext cx="958996" cy="369332"/>
          </a:xfrm>
          <a:prstGeom prst="rect">
            <a:avLst/>
          </a:prstGeom>
          <a:noFill/>
          <a:ln>
            <a:solidFill>
              <a:schemeClr val="accent2">
                <a:lumMod val="50000"/>
              </a:schemeClr>
            </a:solidFill>
          </a:ln>
        </p:spPr>
        <p:txBody>
          <a:bodyPr wrap="square" rtlCol="0">
            <a:spAutoFit/>
          </a:bodyPr>
          <a:lstStyle/>
          <a:p>
            <a:r>
              <a:rPr lang="en-US" altLang="zh-TW" dirty="0" smtClean="0"/>
              <a:t>setctl.sh</a:t>
            </a:r>
            <a:endParaRPr lang="zh-TW" altLang="en-US" dirty="0"/>
          </a:p>
        </p:txBody>
      </p:sp>
      <p:sp>
        <p:nvSpPr>
          <p:cNvPr id="13" name="文字方塊 12"/>
          <p:cNvSpPr txBox="1"/>
          <p:nvPr/>
        </p:nvSpPr>
        <p:spPr>
          <a:xfrm>
            <a:off x="9851580" y="2249144"/>
            <a:ext cx="2340420" cy="1200329"/>
          </a:xfrm>
          <a:prstGeom prst="rect">
            <a:avLst/>
          </a:prstGeom>
          <a:noFill/>
          <a:ln w="28575"/>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sz="2400" dirty="0" smtClean="0"/>
              <a:t>Create “.</a:t>
            </a:r>
            <a:r>
              <a:rPr lang="en-US" altLang="zh-TW" sz="2400" dirty="0" err="1" smtClean="0"/>
              <a:t>ctl</a:t>
            </a:r>
            <a:r>
              <a:rPr lang="en-US" altLang="zh-TW" sz="2400" dirty="0" smtClean="0"/>
              <a:t>” </a:t>
            </a:r>
          </a:p>
          <a:p>
            <a:r>
              <a:rPr lang="en-US" altLang="zh-TW" sz="2400" dirty="0" err="1" smtClean="0"/>
              <a:t>GrADS</a:t>
            </a:r>
            <a:r>
              <a:rPr lang="en-US" altLang="zh-TW" sz="2400" dirty="0" smtClean="0"/>
              <a:t> draw figure</a:t>
            </a:r>
          </a:p>
        </p:txBody>
      </p:sp>
      <p:sp>
        <p:nvSpPr>
          <p:cNvPr id="14" name="文字方塊 13"/>
          <p:cNvSpPr txBox="1"/>
          <p:nvPr/>
        </p:nvSpPr>
        <p:spPr>
          <a:xfrm>
            <a:off x="9851579" y="5335488"/>
            <a:ext cx="2231989" cy="830997"/>
          </a:xfrm>
          <a:prstGeom prst="rect">
            <a:avLst/>
          </a:prstGeom>
          <a:noFill/>
          <a:ln w="28575"/>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sz="2400" dirty="0" err="1"/>
              <a:t>M</a:t>
            </a:r>
            <a:r>
              <a:rPr lang="en-US" altLang="zh-TW" sz="2400" dirty="0" err="1" smtClean="0"/>
              <a:t>atlab</a:t>
            </a:r>
            <a:r>
              <a:rPr lang="en-US" altLang="zh-TW" sz="2400" dirty="0" smtClean="0"/>
              <a:t> or NCL  draw figure</a:t>
            </a:r>
          </a:p>
        </p:txBody>
      </p:sp>
      <p:sp>
        <p:nvSpPr>
          <p:cNvPr id="15" name="向右箭號 14"/>
          <p:cNvSpPr/>
          <p:nvPr/>
        </p:nvSpPr>
        <p:spPr>
          <a:xfrm rot="1598734">
            <a:off x="8787497" y="4987452"/>
            <a:ext cx="1077531" cy="2553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Tree>
    <p:extLst>
      <p:ext uri="{BB962C8B-B14F-4D97-AF65-F5344CB8AC3E}">
        <p14:creationId xmlns:p14="http://schemas.microsoft.com/office/powerpoint/2010/main" val="16858427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607558"/>
            <a:ext cx="2146069" cy="4486275"/>
          </a:xfrm>
        </p:spPr>
        <p:txBody>
          <a:bodyPr>
            <a:normAutofit/>
          </a:bodyPr>
          <a:lstStyle/>
          <a:p>
            <a:pPr marL="0" indent="0">
              <a:buNone/>
            </a:pPr>
            <a:r>
              <a:rPr lang="en-US" altLang="zh-TW" sz="2000" dirty="0" smtClean="0">
                <a:solidFill>
                  <a:srgbClr val="FF0000"/>
                </a:solidFill>
              </a:rPr>
              <a:t>[Datefile].txt</a:t>
            </a:r>
          </a:p>
          <a:p>
            <a:pPr marL="0" indent="0">
              <a:buNone/>
            </a:pPr>
            <a:r>
              <a:rPr lang="en-US" altLang="zh-TW" sz="2000" dirty="0" smtClean="0"/>
              <a:t>1998</a:t>
            </a:r>
            <a:r>
              <a:rPr lang="en-US" altLang="zh-TW" sz="2000" dirty="0" smtClean="0">
                <a:solidFill>
                  <a:srgbClr val="FF0000"/>
                </a:solidFill>
              </a:rPr>
              <a:t>-</a:t>
            </a:r>
            <a:r>
              <a:rPr lang="en-US" altLang="zh-TW" sz="2000" dirty="0" smtClean="0"/>
              <a:t>05</a:t>
            </a:r>
            <a:r>
              <a:rPr lang="en-US" altLang="zh-TW" sz="2000" dirty="0" smtClean="0">
                <a:solidFill>
                  <a:srgbClr val="FF0000"/>
                </a:solidFill>
              </a:rPr>
              <a:t>-</a:t>
            </a:r>
            <a:r>
              <a:rPr lang="en-US" altLang="zh-TW" sz="2000" dirty="0" smtClean="0"/>
              <a:t>18</a:t>
            </a:r>
            <a:endParaRPr lang="en-US" altLang="zh-TW" sz="2000" dirty="0"/>
          </a:p>
          <a:p>
            <a:pPr marL="0" indent="0">
              <a:buNone/>
            </a:pPr>
            <a:r>
              <a:rPr lang="en-US" altLang="zh-TW" sz="2000" dirty="0"/>
              <a:t>1998-05-24</a:t>
            </a:r>
          </a:p>
          <a:p>
            <a:pPr marL="0" indent="0">
              <a:buNone/>
            </a:pPr>
            <a:r>
              <a:rPr lang="en-US" altLang="zh-TW" sz="2000" dirty="0"/>
              <a:t>1999-05-27</a:t>
            </a:r>
          </a:p>
          <a:p>
            <a:pPr marL="0" indent="0">
              <a:buNone/>
            </a:pPr>
            <a:r>
              <a:rPr lang="en-US" altLang="zh-TW" sz="2000" dirty="0"/>
              <a:t>2000-05-19</a:t>
            </a:r>
          </a:p>
          <a:p>
            <a:pPr marL="0" indent="0">
              <a:buNone/>
            </a:pPr>
            <a:r>
              <a:rPr lang="en-US" altLang="zh-TW" sz="2000" dirty="0"/>
              <a:t>2001-05-19</a:t>
            </a:r>
          </a:p>
          <a:p>
            <a:pPr marL="0" indent="0">
              <a:buNone/>
            </a:pPr>
            <a:r>
              <a:rPr lang="en-US" altLang="zh-TW" sz="2000" dirty="0"/>
              <a:t>2002-05-10</a:t>
            </a:r>
          </a:p>
          <a:p>
            <a:pPr marL="0" indent="0">
              <a:buNone/>
            </a:pPr>
            <a:r>
              <a:rPr lang="en-US" altLang="zh-TW" sz="2000" dirty="0"/>
              <a:t>2002-05-16</a:t>
            </a:r>
          </a:p>
          <a:p>
            <a:pPr marL="0" indent="0">
              <a:buNone/>
            </a:pPr>
            <a:r>
              <a:rPr lang="en-US" altLang="zh-TW" sz="2000" dirty="0"/>
              <a:t>2003-05-15</a:t>
            </a:r>
          </a:p>
          <a:p>
            <a:pPr marL="0" indent="0">
              <a:buNone/>
            </a:pPr>
            <a:r>
              <a:rPr lang="en-US" altLang="zh-TW" sz="2000" dirty="0"/>
              <a:t>2004-05-13</a:t>
            </a:r>
          </a:p>
          <a:p>
            <a:pPr marL="0" indent="0">
              <a:buNone/>
            </a:pPr>
            <a:r>
              <a:rPr lang="en-US" altLang="zh-TW" sz="2000" dirty="0"/>
              <a:t>2005-05-09</a:t>
            </a:r>
          </a:p>
          <a:p>
            <a:endParaRPr lang="zh-TW" altLang="en-US" dirty="0"/>
          </a:p>
        </p:txBody>
      </p:sp>
      <p:sp>
        <p:nvSpPr>
          <p:cNvPr id="4" name="內容版面配置區 2"/>
          <p:cNvSpPr txBox="1">
            <a:spLocks/>
          </p:cNvSpPr>
          <p:nvPr/>
        </p:nvSpPr>
        <p:spPr>
          <a:xfrm>
            <a:off x="6068292" y="1670451"/>
            <a:ext cx="5918662"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altLang="zh-TW" dirty="0" smtClean="0">
                <a:solidFill>
                  <a:srgbClr val="FF0000"/>
                </a:solidFill>
              </a:rPr>
              <a:t>[inputfile].txt </a:t>
            </a:r>
          </a:p>
          <a:p>
            <a:pPr marL="0" indent="0">
              <a:buNone/>
            </a:pPr>
            <a:r>
              <a:rPr lang="da-DK" altLang="zh-TW" dirty="0" smtClean="0"/>
              <a:t>1  </a:t>
            </a:r>
            <a:r>
              <a:rPr lang="da-DK" altLang="zh-TW" dirty="0"/>
              <a:t>for </a:t>
            </a:r>
            <a:r>
              <a:rPr lang="da-DK" altLang="zh-TW" dirty="0" smtClean="0"/>
              <a:t>inputfile </a:t>
            </a:r>
            <a:r>
              <a:rPr lang="da-DK" altLang="zh-TW" dirty="0" smtClean="0">
                <a:solidFill>
                  <a:srgbClr val="0070C0"/>
                </a:solidFill>
              </a:rPr>
              <a:t>(this line is from forfirstline.txt)</a:t>
            </a:r>
            <a:endParaRPr lang="da-DK" altLang="zh-TW" dirty="0">
              <a:solidFill>
                <a:srgbClr val="0070C0"/>
              </a:solidFill>
            </a:endParaRPr>
          </a:p>
          <a:p>
            <a:pPr marL="0" indent="0">
              <a:buNone/>
            </a:pPr>
            <a:r>
              <a:rPr lang="da-DK" altLang="zh-TW" dirty="0"/>
              <a:t>1998-05-15 1998-05-21 lat -10 60 lon 60 170 end</a:t>
            </a:r>
          </a:p>
          <a:p>
            <a:pPr marL="0" indent="0">
              <a:buNone/>
            </a:pPr>
            <a:r>
              <a:rPr lang="da-DK" altLang="zh-TW" dirty="0"/>
              <a:t>1998-05-21 1998-05-27 lat -10 60 lon 60 170 end</a:t>
            </a:r>
          </a:p>
          <a:p>
            <a:pPr marL="0" indent="0">
              <a:buNone/>
            </a:pPr>
            <a:r>
              <a:rPr lang="da-DK" altLang="zh-TW" dirty="0"/>
              <a:t>1999-05-24 1999-05-30 lat -10 60 lon 60 170 end</a:t>
            </a:r>
          </a:p>
          <a:p>
            <a:pPr marL="0" indent="0">
              <a:buNone/>
            </a:pPr>
            <a:r>
              <a:rPr lang="da-DK" altLang="zh-TW" dirty="0"/>
              <a:t>2000-05-16 2000-05-22 lat -10 60 lon 60 170 end</a:t>
            </a:r>
          </a:p>
          <a:p>
            <a:pPr marL="0" indent="0">
              <a:buNone/>
            </a:pPr>
            <a:r>
              <a:rPr lang="da-DK" altLang="zh-TW" dirty="0"/>
              <a:t>2001-05-16 2001-05-22 lat -10 60 lon 60 170 end</a:t>
            </a:r>
          </a:p>
          <a:p>
            <a:pPr marL="0" indent="0">
              <a:buNone/>
            </a:pPr>
            <a:r>
              <a:rPr lang="da-DK" altLang="zh-TW" dirty="0"/>
              <a:t>2002-05-07 2002-05-13 lat -10 60 lon 60 170 end</a:t>
            </a:r>
          </a:p>
          <a:p>
            <a:pPr marL="0" indent="0">
              <a:buNone/>
            </a:pPr>
            <a:r>
              <a:rPr lang="da-DK" altLang="zh-TW" dirty="0"/>
              <a:t>2002-05-13 2002-05-19 lat -10 60 lon 60 170 end</a:t>
            </a:r>
          </a:p>
          <a:p>
            <a:pPr marL="0" indent="0">
              <a:buNone/>
            </a:pPr>
            <a:r>
              <a:rPr lang="da-DK" altLang="zh-TW" dirty="0"/>
              <a:t>2003-05-12 2003-05-18 lat -10 60 lon 60 170 end</a:t>
            </a:r>
          </a:p>
          <a:p>
            <a:pPr marL="0" indent="0">
              <a:buNone/>
            </a:pPr>
            <a:r>
              <a:rPr lang="da-DK" altLang="zh-TW" dirty="0"/>
              <a:t>2004-05-10 2004-05-16 lat -10 60 lon 60 170 end</a:t>
            </a:r>
          </a:p>
          <a:p>
            <a:pPr marL="0" indent="0">
              <a:buNone/>
            </a:pPr>
            <a:r>
              <a:rPr lang="da-DK" altLang="zh-TW" dirty="0"/>
              <a:t>2005-05-06 2005-05-12 lat -10 60 lon 60 170 end</a:t>
            </a:r>
            <a:endParaRPr lang="zh-TW" altLang="en-US" dirty="0"/>
          </a:p>
        </p:txBody>
      </p:sp>
      <p:sp>
        <p:nvSpPr>
          <p:cNvPr id="5" name="向右箭號 4"/>
          <p:cNvSpPr/>
          <p:nvPr/>
        </p:nvSpPr>
        <p:spPr>
          <a:xfrm>
            <a:off x="2734888" y="2106408"/>
            <a:ext cx="2452254" cy="357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內容版面配置區 2"/>
          <p:cNvSpPr txBox="1">
            <a:spLocks/>
          </p:cNvSpPr>
          <p:nvPr/>
        </p:nvSpPr>
        <p:spPr>
          <a:xfrm>
            <a:off x="3166457" y="1755685"/>
            <a:ext cx="2719647" cy="424766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smtClean="0"/>
              <a:t>Input.sh</a:t>
            </a:r>
          </a:p>
          <a:p>
            <a:pPr marL="0" indent="0">
              <a:buNone/>
            </a:pPr>
            <a:endParaRPr lang="en-US" altLang="zh-TW" sz="1800" dirty="0"/>
          </a:p>
          <a:p>
            <a:pPr marL="0" indent="0">
              <a:buNone/>
            </a:pPr>
            <a:r>
              <a:rPr lang="en-US" altLang="zh-TW" sz="2000" dirty="0" smtClean="0">
                <a:solidFill>
                  <a:srgbClr val="00B050"/>
                </a:solidFill>
              </a:rPr>
              <a:t>[datefile].txt </a:t>
            </a:r>
          </a:p>
          <a:p>
            <a:pPr marL="0" indent="0">
              <a:buNone/>
            </a:pPr>
            <a:r>
              <a:rPr lang="en-US" altLang="zh-TW" sz="2000" dirty="0" smtClean="0">
                <a:solidFill>
                  <a:srgbClr val="00B050"/>
                </a:solidFill>
              </a:rPr>
              <a:t>Latitude range</a:t>
            </a:r>
          </a:p>
          <a:p>
            <a:pPr marL="0" indent="0">
              <a:buNone/>
            </a:pPr>
            <a:r>
              <a:rPr lang="en-US" altLang="zh-TW" sz="2000" dirty="0" smtClean="0">
                <a:solidFill>
                  <a:srgbClr val="00B050"/>
                </a:solidFill>
              </a:rPr>
              <a:t>Longitude range</a:t>
            </a:r>
          </a:p>
          <a:p>
            <a:pPr marL="0" indent="0">
              <a:buNone/>
            </a:pPr>
            <a:r>
              <a:rPr lang="en-US" altLang="zh-TW" sz="2000" dirty="0" smtClean="0">
                <a:solidFill>
                  <a:srgbClr val="00B050"/>
                </a:solidFill>
              </a:rPr>
              <a:t>Time range (unit: day)</a:t>
            </a:r>
          </a:p>
          <a:p>
            <a:pPr marL="0" indent="0">
              <a:buNone/>
            </a:pPr>
            <a:r>
              <a:rPr lang="en-US" altLang="zh-TW" sz="2000" dirty="0">
                <a:solidFill>
                  <a:srgbClr val="00B050"/>
                </a:solidFill>
              </a:rPr>
              <a:t>[inputfile].</a:t>
            </a:r>
            <a:r>
              <a:rPr lang="en-US" altLang="zh-TW" sz="2000" dirty="0" smtClean="0">
                <a:solidFill>
                  <a:srgbClr val="00B050"/>
                </a:solidFill>
              </a:rPr>
              <a:t>txt</a:t>
            </a:r>
            <a:r>
              <a:rPr lang="zh-TW" altLang="en-US" sz="2000" dirty="0" smtClean="0">
                <a:solidFill>
                  <a:srgbClr val="00B050"/>
                </a:solidFill>
              </a:rPr>
              <a:t> </a:t>
            </a:r>
            <a:r>
              <a:rPr lang="en-US" altLang="zh-TW" sz="2000" dirty="0" smtClean="0">
                <a:solidFill>
                  <a:srgbClr val="00B050"/>
                </a:solidFill>
              </a:rPr>
              <a:t>(</a:t>
            </a:r>
            <a:r>
              <a:rPr lang="zh-TW" altLang="en-US" sz="2000" dirty="0" smtClean="0">
                <a:solidFill>
                  <a:srgbClr val="00B050"/>
                </a:solidFill>
              </a:rPr>
              <a:t>命名</a:t>
            </a:r>
            <a:r>
              <a:rPr lang="en-US" altLang="zh-TW" sz="2000" dirty="0" smtClean="0">
                <a:solidFill>
                  <a:srgbClr val="00B050"/>
                </a:solidFill>
              </a:rPr>
              <a:t>)</a:t>
            </a:r>
          </a:p>
          <a:p>
            <a:pPr marL="0" indent="0">
              <a:buNone/>
            </a:pPr>
            <a:r>
              <a:rPr lang="en-US" altLang="zh-TW" sz="1900" dirty="0" smtClean="0">
                <a:solidFill>
                  <a:srgbClr val="FF0000"/>
                </a:solidFill>
              </a:rPr>
              <a:t>In:</a:t>
            </a:r>
          </a:p>
          <a:p>
            <a:pPr marL="0" indent="0">
              <a:buNone/>
            </a:pPr>
            <a:r>
              <a:rPr lang="en-US" altLang="zh-TW" sz="2000" dirty="0" smtClean="0">
                <a:solidFill>
                  <a:srgbClr val="FF0000"/>
                </a:solidFill>
              </a:rPr>
              <a:t>[datefile].txt</a:t>
            </a:r>
          </a:p>
          <a:p>
            <a:pPr marL="0" indent="0">
              <a:buNone/>
            </a:pPr>
            <a:r>
              <a:rPr lang="en-US" altLang="zh-TW" sz="2000" dirty="0" smtClean="0">
                <a:solidFill>
                  <a:srgbClr val="FF0000"/>
                </a:solidFill>
              </a:rPr>
              <a:t>forfirstline.txt</a:t>
            </a:r>
          </a:p>
          <a:p>
            <a:pPr marL="0" indent="0">
              <a:buNone/>
            </a:pPr>
            <a:r>
              <a:rPr lang="en-US" altLang="zh-TW" sz="2000" dirty="0" smtClean="0">
                <a:solidFill>
                  <a:srgbClr val="FF0000"/>
                </a:solidFill>
              </a:rPr>
              <a:t>out:</a:t>
            </a:r>
          </a:p>
          <a:p>
            <a:pPr marL="0" indent="0">
              <a:buNone/>
            </a:pPr>
            <a:r>
              <a:rPr lang="en-US" altLang="zh-TW" sz="2000" dirty="0" smtClean="0">
                <a:solidFill>
                  <a:srgbClr val="FF0000"/>
                </a:solidFill>
              </a:rPr>
              <a:t>[inputfile].txt</a:t>
            </a:r>
          </a:p>
          <a:p>
            <a:pPr marL="0" indent="0">
              <a:buNone/>
            </a:pPr>
            <a:endParaRPr lang="zh-TW" altLang="en-US" sz="2000" dirty="0">
              <a:solidFill>
                <a:srgbClr val="00B050"/>
              </a:solidFill>
            </a:endParaRPr>
          </a:p>
        </p:txBody>
      </p:sp>
      <p:sp>
        <p:nvSpPr>
          <p:cNvPr id="7" name="標題 1"/>
          <p:cNvSpPr txBox="1">
            <a:spLocks/>
          </p:cNvSpPr>
          <p:nvPr/>
        </p:nvSpPr>
        <p:spPr>
          <a:xfrm>
            <a:off x="0" y="127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dirty="0" smtClean="0"/>
              <a:t>Pre work</a:t>
            </a:r>
            <a:br>
              <a:rPr lang="en-US" altLang="zh-TW" sz="2000" dirty="0" smtClean="0"/>
            </a:br>
            <a:r>
              <a:rPr lang="en-US" altLang="zh-TW" sz="2000" dirty="0" smtClean="0"/>
              <a:t> 1.copy </a:t>
            </a:r>
            <a:r>
              <a:rPr lang="en-US" altLang="zh-TW" sz="2000" dirty="0" err="1" smtClean="0">
                <a:solidFill>
                  <a:srgbClr val="002060"/>
                </a:solidFill>
              </a:rPr>
              <a:t>hindcast</a:t>
            </a:r>
            <a:r>
              <a:rPr lang="en-US" altLang="zh-TW" sz="2000" dirty="0" smtClean="0">
                <a:solidFill>
                  <a:srgbClr val="002060"/>
                </a:solidFill>
              </a:rPr>
              <a:t> folder</a:t>
            </a:r>
            <a:r>
              <a:rPr lang="en-US" altLang="zh-TW" sz="2000" dirty="0" smtClean="0"/>
              <a:t/>
            </a:r>
            <a:br>
              <a:rPr lang="en-US" altLang="zh-TW" sz="2000" dirty="0" smtClean="0"/>
            </a:br>
            <a:r>
              <a:rPr lang="en-US" altLang="zh-TW" sz="2000" dirty="0" smtClean="0"/>
              <a:t> 2.write a </a:t>
            </a:r>
            <a:r>
              <a:rPr lang="en-US" altLang="zh-TW" sz="2000" dirty="0" smtClean="0">
                <a:solidFill>
                  <a:srgbClr val="FF0000"/>
                </a:solidFill>
              </a:rPr>
              <a:t>[Datefile].txt  </a:t>
            </a:r>
            <a:r>
              <a:rPr lang="en-US" altLang="zh-TW" sz="2000" dirty="0" smtClean="0">
                <a:solidFill>
                  <a:schemeClr val="tx1">
                    <a:lumMod val="95000"/>
                    <a:lumOff val="5000"/>
                  </a:schemeClr>
                </a:solidFill>
              </a:rPr>
              <a:t>(see the </a:t>
            </a:r>
            <a:r>
              <a:rPr lang="en-US" altLang="zh-TW" sz="2000" dirty="0" smtClean="0">
                <a:solidFill>
                  <a:srgbClr val="002060"/>
                </a:solidFill>
              </a:rPr>
              <a:t>example_date.txt</a:t>
            </a:r>
            <a:r>
              <a:rPr lang="en-US" altLang="zh-TW" sz="2000" dirty="0" smtClean="0">
                <a:solidFill>
                  <a:schemeClr val="tx1">
                    <a:lumMod val="95000"/>
                    <a:lumOff val="5000"/>
                  </a:schemeClr>
                </a:solidFill>
              </a:rPr>
              <a:t>)</a:t>
            </a:r>
            <a:r>
              <a:rPr lang="en-US" altLang="zh-TW" sz="2000" dirty="0" smtClean="0">
                <a:solidFill>
                  <a:srgbClr val="FF0000"/>
                </a:solidFill>
              </a:rPr>
              <a:t/>
            </a:r>
            <a:br>
              <a:rPr lang="en-US" altLang="zh-TW" sz="2000" dirty="0" smtClean="0">
                <a:solidFill>
                  <a:srgbClr val="FF0000"/>
                </a:solidFill>
              </a:rPr>
            </a:br>
            <a:r>
              <a:rPr lang="en-US" altLang="zh-TW" sz="2000" dirty="0" smtClean="0">
                <a:solidFill>
                  <a:srgbClr val="FF0000"/>
                </a:solidFill>
              </a:rPr>
              <a:t> </a:t>
            </a:r>
            <a:endParaRPr lang="zh-TW" altLang="en-US" sz="2000" dirty="0"/>
          </a:p>
        </p:txBody>
      </p:sp>
    </p:spTree>
    <p:extLst>
      <p:ext uri="{BB962C8B-B14F-4D97-AF65-F5344CB8AC3E}">
        <p14:creationId xmlns:p14="http://schemas.microsoft.com/office/powerpoint/2010/main" val="42878159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607558"/>
            <a:ext cx="2146069" cy="4486275"/>
          </a:xfrm>
        </p:spPr>
        <p:txBody>
          <a:bodyPr>
            <a:normAutofit/>
          </a:bodyPr>
          <a:lstStyle/>
          <a:p>
            <a:pPr marL="0" indent="0">
              <a:buNone/>
            </a:pPr>
            <a:r>
              <a:rPr lang="en-US" altLang="zh-TW" sz="2000" dirty="0" smtClean="0">
                <a:solidFill>
                  <a:srgbClr val="FF0000"/>
                </a:solidFill>
              </a:rPr>
              <a:t>[Datefile].txt</a:t>
            </a:r>
          </a:p>
          <a:p>
            <a:pPr marL="0" indent="0">
              <a:buNone/>
            </a:pPr>
            <a:r>
              <a:rPr lang="en-US" altLang="zh-TW" sz="2000" dirty="0" smtClean="0"/>
              <a:t>1998</a:t>
            </a:r>
            <a:r>
              <a:rPr lang="en-US" altLang="zh-TW" sz="2000" dirty="0" smtClean="0">
                <a:solidFill>
                  <a:srgbClr val="FF0000"/>
                </a:solidFill>
              </a:rPr>
              <a:t>-</a:t>
            </a:r>
            <a:r>
              <a:rPr lang="en-US" altLang="zh-TW" sz="2000" dirty="0" smtClean="0"/>
              <a:t>05</a:t>
            </a:r>
            <a:r>
              <a:rPr lang="en-US" altLang="zh-TW" sz="2000" dirty="0" smtClean="0">
                <a:solidFill>
                  <a:srgbClr val="FF0000"/>
                </a:solidFill>
              </a:rPr>
              <a:t>-</a:t>
            </a:r>
            <a:r>
              <a:rPr lang="en-US" altLang="zh-TW" sz="2000" dirty="0" smtClean="0"/>
              <a:t>18</a:t>
            </a:r>
            <a:endParaRPr lang="en-US" altLang="zh-TW" sz="2000" dirty="0"/>
          </a:p>
          <a:p>
            <a:pPr marL="0" indent="0">
              <a:buNone/>
            </a:pPr>
            <a:r>
              <a:rPr lang="en-US" altLang="zh-TW" sz="2000" dirty="0"/>
              <a:t>1998-05-24</a:t>
            </a:r>
          </a:p>
          <a:p>
            <a:pPr marL="0" indent="0">
              <a:buNone/>
            </a:pPr>
            <a:r>
              <a:rPr lang="en-US" altLang="zh-TW" sz="2000" dirty="0"/>
              <a:t>1999-05-27</a:t>
            </a:r>
          </a:p>
          <a:p>
            <a:pPr marL="0" indent="0">
              <a:buNone/>
            </a:pPr>
            <a:r>
              <a:rPr lang="en-US" altLang="zh-TW" sz="2000" dirty="0"/>
              <a:t>2000-05-19</a:t>
            </a:r>
          </a:p>
          <a:p>
            <a:pPr marL="0" indent="0">
              <a:buNone/>
            </a:pPr>
            <a:r>
              <a:rPr lang="en-US" altLang="zh-TW" sz="2000" dirty="0"/>
              <a:t>2001-05-19</a:t>
            </a:r>
          </a:p>
          <a:p>
            <a:pPr marL="0" indent="0">
              <a:buNone/>
            </a:pPr>
            <a:r>
              <a:rPr lang="en-US" altLang="zh-TW" sz="2000" dirty="0"/>
              <a:t>2002-05-10</a:t>
            </a:r>
          </a:p>
          <a:p>
            <a:pPr marL="0" indent="0">
              <a:buNone/>
            </a:pPr>
            <a:r>
              <a:rPr lang="en-US" altLang="zh-TW" sz="2000" dirty="0"/>
              <a:t>2002-05-16</a:t>
            </a:r>
          </a:p>
          <a:p>
            <a:pPr marL="0" indent="0">
              <a:buNone/>
            </a:pPr>
            <a:r>
              <a:rPr lang="en-US" altLang="zh-TW" sz="2000" dirty="0"/>
              <a:t>2003-05-15</a:t>
            </a:r>
          </a:p>
          <a:p>
            <a:pPr marL="0" indent="0">
              <a:buNone/>
            </a:pPr>
            <a:r>
              <a:rPr lang="en-US" altLang="zh-TW" sz="2000" dirty="0"/>
              <a:t>2004-05-13</a:t>
            </a:r>
          </a:p>
          <a:p>
            <a:pPr marL="0" indent="0">
              <a:buNone/>
            </a:pPr>
            <a:r>
              <a:rPr lang="en-US" altLang="zh-TW" sz="2000" dirty="0"/>
              <a:t>2005-05-09</a:t>
            </a:r>
          </a:p>
          <a:p>
            <a:endParaRPr lang="zh-TW" altLang="en-US" dirty="0"/>
          </a:p>
        </p:txBody>
      </p:sp>
      <p:sp>
        <p:nvSpPr>
          <p:cNvPr id="4" name="內容版面配置區 2"/>
          <p:cNvSpPr txBox="1">
            <a:spLocks/>
          </p:cNvSpPr>
          <p:nvPr/>
        </p:nvSpPr>
        <p:spPr>
          <a:xfrm>
            <a:off x="6068292" y="1670451"/>
            <a:ext cx="5918662"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altLang="zh-TW" dirty="0" smtClean="0">
                <a:solidFill>
                  <a:srgbClr val="FF0000"/>
                </a:solidFill>
              </a:rPr>
              <a:t>[inputfile].txt </a:t>
            </a:r>
          </a:p>
          <a:p>
            <a:pPr marL="0" indent="0">
              <a:buNone/>
            </a:pPr>
            <a:r>
              <a:rPr lang="da-DK" altLang="zh-TW" dirty="0" smtClean="0"/>
              <a:t>1  </a:t>
            </a:r>
            <a:r>
              <a:rPr lang="da-DK" altLang="zh-TW" dirty="0"/>
              <a:t>for </a:t>
            </a:r>
            <a:r>
              <a:rPr lang="da-DK" altLang="zh-TW" dirty="0" smtClean="0"/>
              <a:t>inputfile </a:t>
            </a:r>
            <a:r>
              <a:rPr lang="da-DK" altLang="zh-TW" dirty="0" smtClean="0">
                <a:solidFill>
                  <a:srgbClr val="0070C0"/>
                </a:solidFill>
              </a:rPr>
              <a:t>(this line is from forfirstline.txt)</a:t>
            </a:r>
            <a:endParaRPr lang="da-DK" altLang="zh-TW" dirty="0">
              <a:solidFill>
                <a:srgbClr val="0070C0"/>
              </a:solidFill>
            </a:endParaRPr>
          </a:p>
          <a:p>
            <a:pPr marL="0" indent="0">
              <a:buNone/>
            </a:pPr>
            <a:r>
              <a:rPr lang="da-DK" altLang="zh-TW" dirty="0"/>
              <a:t>1998-05-15 1998-05-21 lat -10 60 lon 60 170 end</a:t>
            </a:r>
          </a:p>
          <a:p>
            <a:pPr marL="0" indent="0">
              <a:buNone/>
            </a:pPr>
            <a:r>
              <a:rPr lang="da-DK" altLang="zh-TW" dirty="0"/>
              <a:t>1998-05-21 1998-05-27 lat -10 60 lon 60 170 end</a:t>
            </a:r>
          </a:p>
          <a:p>
            <a:pPr marL="0" indent="0">
              <a:buNone/>
            </a:pPr>
            <a:r>
              <a:rPr lang="da-DK" altLang="zh-TW" dirty="0"/>
              <a:t>1999-05-24 1999-05-30 lat -10 60 lon 60 170 end</a:t>
            </a:r>
          </a:p>
          <a:p>
            <a:pPr marL="0" indent="0">
              <a:buNone/>
            </a:pPr>
            <a:r>
              <a:rPr lang="da-DK" altLang="zh-TW" dirty="0"/>
              <a:t>2000-05-16 2000-05-22 lat -10 60 lon 60 170 end</a:t>
            </a:r>
          </a:p>
          <a:p>
            <a:pPr marL="0" indent="0">
              <a:buNone/>
            </a:pPr>
            <a:r>
              <a:rPr lang="da-DK" altLang="zh-TW" dirty="0"/>
              <a:t>2001-05-16 2001-05-22 lat -10 60 lon 60 170 end</a:t>
            </a:r>
          </a:p>
          <a:p>
            <a:pPr marL="0" indent="0">
              <a:buNone/>
            </a:pPr>
            <a:r>
              <a:rPr lang="da-DK" altLang="zh-TW" dirty="0"/>
              <a:t>2002-05-07 2002-05-13 lat -10 60 lon 60 170 end</a:t>
            </a:r>
          </a:p>
          <a:p>
            <a:pPr marL="0" indent="0">
              <a:buNone/>
            </a:pPr>
            <a:r>
              <a:rPr lang="da-DK" altLang="zh-TW" dirty="0"/>
              <a:t>2002-05-13 2002-05-19 lat -10 60 lon 60 170 end</a:t>
            </a:r>
          </a:p>
          <a:p>
            <a:pPr marL="0" indent="0">
              <a:buNone/>
            </a:pPr>
            <a:r>
              <a:rPr lang="da-DK" altLang="zh-TW" dirty="0"/>
              <a:t>2003-05-12 2003-05-18 lat -10 60 lon 60 170 end</a:t>
            </a:r>
          </a:p>
          <a:p>
            <a:pPr marL="0" indent="0">
              <a:buNone/>
            </a:pPr>
            <a:r>
              <a:rPr lang="da-DK" altLang="zh-TW" dirty="0"/>
              <a:t>2004-05-10 2004-05-16 lat -10 60 lon 60 170 end</a:t>
            </a:r>
          </a:p>
          <a:p>
            <a:pPr marL="0" indent="0">
              <a:buNone/>
            </a:pPr>
            <a:r>
              <a:rPr lang="da-DK" altLang="zh-TW" dirty="0"/>
              <a:t>2005-05-06 2005-05-12 lat -10 60 lon 60 170 end</a:t>
            </a:r>
            <a:endParaRPr lang="zh-TW" altLang="en-US" dirty="0"/>
          </a:p>
        </p:txBody>
      </p:sp>
      <p:sp>
        <p:nvSpPr>
          <p:cNvPr id="5" name="向右箭號 4"/>
          <p:cNvSpPr/>
          <p:nvPr/>
        </p:nvSpPr>
        <p:spPr>
          <a:xfrm>
            <a:off x="2734888" y="2106408"/>
            <a:ext cx="2452254" cy="357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內容版面配置區 2"/>
          <p:cNvSpPr txBox="1">
            <a:spLocks/>
          </p:cNvSpPr>
          <p:nvPr/>
        </p:nvSpPr>
        <p:spPr>
          <a:xfrm>
            <a:off x="3166457" y="1755685"/>
            <a:ext cx="2719647" cy="424766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smtClean="0"/>
              <a:t>Input.sh</a:t>
            </a:r>
          </a:p>
          <a:p>
            <a:pPr marL="0" indent="0">
              <a:buNone/>
            </a:pPr>
            <a:endParaRPr lang="en-US" altLang="zh-TW" sz="1800" dirty="0"/>
          </a:p>
          <a:p>
            <a:pPr marL="0" indent="0">
              <a:buNone/>
            </a:pPr>
            <a:r>
              <a:rPr lang="en-US" altLang="zh-TW" sz="2000" dirty="0" smtClean="0">
                <a:solidFill>
                  <a:srgbClr val="00B050"/>
                </a:solidFill>
              </a:rPr>
              <a:t>[datefile].txt </a:t>
            </a:r>
          </a:p>
          <a:p>
            <a:pPr marL="0" indent="0">
              <a:buNone/>
            </a:pPr>
            <a:r>
              <a:rPr lang="en-US" altLang="zh-TW" sz="2000" dirty="0" smtClean="0">
                <a:solidFill>
                  <a:srgbClr val="00B050"/>
                </a:solidFill>
              </a:rPr>
              <a:t>Latitude range</a:t>
            </a:r>
          </a:p>
          <a:p>
            <a:pPr marL="0" indent="0">
              <a:buNone/>
            </a:pPr>
            <a:r>
              <a:rPr lang="en-US" altLang="zh-TW" sz="2000" dirty="0" smtClean="0">
                <a:solidFill>
                  <a:srgbClr val="00B050"/>
                </a:solidFill>
              </a:rPr>
              <a:t>Longitude range</a:t>
            </a:r>
          </a:p>
          <a:p>
            <a:pPr marL="0" indent="0">
              <a:buNone/>
            </a:pPr>
            <a:r>
              <a:rPr lang="en-US" altLang="zh-TW" sz="2000" dirty="0" smtClean="0">
                <a:solidFill>
                  <a:srgbClr val="00B050"/>
                </a:solidFill>
              </a:rPr>
              <a:t>Time range (unit: day)</a:t>
            </a:r>
          </a:p>
          <a:p>
            <a:pPr marL="0" indent="0">
              <a:buNone/>
            </a:pPr>
            <a:r>
              <a:rPr lang="en-US" altLang="zh-TW" sz="2000" dirty="0">
                <a:solidFill>
                  <a:srgbClr val="00B050"/>
                </a:solidFill>
              </a:rPr>
              <a:t>[inputfile].</a:t>
            </a:r>
            <a:r>
              <a:rPr lang="en-US" altLang="zh-TW" sz="2000" dirty="0" smtClean="0">
                <a:solidFill>
                  <a:srgbClr val="00B050"/>
                </a:solidFill>
              </a:rPr>
              <a:t>txt</a:t>
            </a:r>
            <a:r>
              <a:rPr lang="zh-TW" altLang="en-US" sz="2000" dirty="0" smtClean="0">
                <a:solidFill>
                  <a:srgbClr val="00B050"/>
                </a:solidFill>
              </a:rPr>
              <a:t> </a:t>
            </a:r>
            <a:r>
              <a:rPr lang="en-US" altLang="zh-TW" sz="2000" dirty="0" smtClean="0">
                <a:solidFill>
                  <a:srgbClr val="00B050"/>
                </a:solidFill>
              </a:rPr>
              <a:t>(</a:t>
            </a:r>
            <a:r>
              <a:rPr lang="zh-TW" altLang="en-US" sz="2000" dirty="0" smtClean="0">
                <a:solidFill>
                  <a:srgbClr val="00B050"/>
                </a:solidFill>
              </a:rPr>
              <a:t>命名</a:t>
            </a:r>
            <a:r>
              <a:rPr lang="en-US" altLang="zh-TW" sz="2000" dirty="0" smtClean="0">
                <a:solidFill>
                  <a:srgbClr val="00B050"/>
                </a:solidFill>
              </a:rPr>
              <a:t>)</a:t>
            </a:r>
          </a:p>
          <a:p>
            <a:pPr marL="0" indent="0">
              <a:buNone/>
            </a:pPr>
            <a:r>
              <a:rPr lang="en-US" altLang="zh-TW" sz="1900" dirty="0" smtClean="0">
                <a:solidFill>
                  <a:srgbClr val="FF0000"/>
                </a:solidFill>
              </a:rPr>
              <a:t>In:</a:t>
            </a:r>
          </a:p>
          <a:p>
            <a:pPr marL="0" indent="0">
              <a:buNone/>
            </a:pPr>
            <a:r>
              <a:rPr lang="en-US" altLang="zh-TW" sz="2000" dirty="0" smtClean="0">
                <a:solidFill>
                  <a:srgbClr val="FF0000"/>
                </a:solidFill>
              </a:rPr>
              <a:t>[datefile].txt</a:t>
            </a:r>
          </a:p>
          <a:p>
            <a:pPr marL="0" indent="0">
              <a:buNone/>
            </a:pPr>
            <a:r>
              <a:rPr lang="en-US" altLang="zh-TW" sz="2000" dirty="0" smtClean="0">
                <a:solidFill>
                  <a:srgbClr val="FF0000"/>
                </a:solidFill>
              </a:rPr>
              <a:t>forfirstline.txt</a:t>
            </a:r>
          </a:p>
          <a:p>
            <a:pPr marL="0" indent="0">
              <a:buNone/>
            </a:pPr>
            <a:r>
              <a:rPr lang="en-US" altLang="zh-TW" sz="2000" dirty="0" smtClean="0">
                <a:solidFill>
                  <a:srgbClr val="FF0000"/>
                </a:solidFill>
              </a:rPr>
              <a:t>out:</a:t>
            </a:r>
          </a:p>
          <a:p>
            <a:pPr marL="0" indent="0">
              <a:buNone/>
            </a:pPr>
            <a:r>
              <a:rPr lang="en-US" altLang="zh-TW" sz="2000" dirty="0" smtClean="0">
                <a:solidFill>
                  <a:srgbClr val="FF0000"/>
                </a:solidFill>
              </a:rPr>
              <a:t>[inputfile].txt</a:t>
            </a:r>
          </a:p>
          <a:p>
            <a:pPr marL="0" indent="0">
              <a:buNone/>
            </a:pPr>
            <a:endParaRPr lang="zh-TW" altLang="en-US" sz="2000" dirty="0">
              <a:solidFill>
                <a:srgbClr val="00B050"/>
              </a:solidFill>
            </a:endParaRPr>
          </a:p>
        </p:txBody>
      </p:sp>
      <p:sp>
        <p:nvSpPr>
          <p:cNvPr id="7" name="文字方塊 6"/>
          <p:cNvSpPr txBox="1"/>
          <p:nvPr/>
        </p:nvSpPr>
        <p:spPr>
          <a:xfrm>
            <a:off x="5886104" y="2899886"/>
            <a:ext cx="1781175" cy="1477328"/>
          </a:xfrm>
          <a:prstGeom prst="rect">
            <a:avLst/>
          </a:prstGeom>
          <a:ln w="38100"/>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altLang="zh-TW" dirty="0" smtClean="0"/>
              <a:t>-3 day  </a:t>
            </a:r>
            <a:r>
              <a:rPr lang="en-US" altLang="zh-TW" dirty="0" smtClean="0">
                <a:sym typeface="Wingdings" panose="05000000000000000000" pitchFamily="2" charset="2"/>
              </a:rPr>
              <a:t> 5/15</a:t>
            </a:r>
            <a:endParaRPr lang="en-US" altLang="zh-TW" dirty="0" smtClean="0"/>
          </a:p>
          <a:p>
            <a:r>
              <a:rPr lang="en-US" altLang="zh-TW" dirty="0" smtClean="0"/>
              <a:t>5/18    </a:t>
            </a:r>
            <a:r>
              <a:rPr lang="en-US" altLang="zh-TW" dirty="0" smtClean="0">
                <a:sym typeface="Wingdings" panose="05000000000000000000" pitchFamily="2" charset="2"/>
              </a:rPr>
              <a:t> day 0</a:t>
            </a:r>
          </a:p>
          <a:p>
            <a:r>
              <a:rPr lang="en-US" altLang="zh-TW" dirty="0" smtClean="0">
                <a:sym typeface="Wingdings" panose="05000000000000000000" pitchFamily="2" charset="2"/>
              </a:rPr>
              <a:t>+3 day</a:t>
            </a:r>
            <a:r>
              <a:rPr lang="en-US" altLang="zh-TW" dirty="0">
                <a:sym typeface="Wingdings" panose="05000000000000000000" pitchFamily="2" charset="2"/>
              </a:rPr>
              <a:t> </a:t>
            </a:r>
            <a:r>
              <a:rPr lang="en-US" altLang="zh-TW" dirty="0" smtClean="0">
                <a:sym typeface="Wingdings" panose="05000000000000000000" pitchFamily="2" charset="2"/>
              </a:rPr>
              <a:t> 5/21</a:t>
            </a:r>
          </a:p>
          <a:p>
            <a:r>
              <a:rPr lang="en-US" altLang="zh-TW" dirty="0" smtClean="0">
                <a:sym typeface="Wingdings" panose="05000000000000000000" pitchFamily="2" charset="2"/>
              </a:rPr>
              <a:t>---------------------</a:t>
            </a:r>
          </a:p>
          <a:p>
            <a:r>
              <a:rPr lang="en-US" altLang="zh-TW" dirty="0" smtClean="0">
                <a:sym typeface="Wingdings" panose="05000000000000000000" pitchFamily="2" charset="2"/>
              </a:rPr>
              <a:t>7 days</a:t>
            </a:r>
            <a:endParaRPr lang="zh-TW" altLang="en-US" dirty="0"/>
          </a:p>
        </p:txBody>
      </p:sp>
      <p:sp>
        <p:nvSpPr>
          <p:cNvPr id="8" name="左大括弧 7"/>
          <p:cNvSpPr/>
          <p:nvPr/>
        </p:nvSpPr>
        <p:spPr>
          <a:xfrm>
            <a:off x="5530129" y="2973220"/>
            <a:ext cx="257175" cy="1293980"/>
          </a:xfrm>
          <a:prstGeom prst="leftBrace">
            <a:avLst/>
          </a:prstGeom>
          <a:ln w="28575"/>
        </p:spPr>
        <p:style>
          <a:lnRef idx="3">
            <a:schemeClr val="accent5"/>
          </a:lnRef>
          <a:fillRef idx="0">
            <a:schemeClr val="accent5"/>
          </a:fillRef>
          <a:effectRef idx="2">
            <a:schemeClr val="accent5"/>
          </a:effectRef>
          <a:fontRef idx="minor">
            <a:schemeClr val="tx1"/>
          </a:fontRef>
        </p:style>
        <p:txBody>
          <a:bodyPr rtlCol="0" anchor="ctr"/>
          <a:lstStyle/>
          <a:p>
            <a:pPr algn="ctr"/>
            <a:endParaRPr lang="zh-TW" altLang="en-US"/>
          </a:p>
        </p:txBody>
      </p:sp>
      <p:sp>
        <p:nvSpPr>
          <p:cNvPr id="10" name="標題 1"/>
          <p:cNvSpPr txBox="1">
            <a:spLocks/>
          </p:cNvSpPr>
          <p:nvPr/>
        </p:nvSpPr>
        <p:spPr>
          <a:xfrm>
            <a:off x="0" y="185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smtClean="0"/>
              <a:t>Pre work</a:t>
            </a:r>
            <a:br>
              <a:rPr lang="en-US" altLang="zh-TW" sz="2000" smtClean="0"/>
            </a:br>
            <a:r>
              <a:rPr lang="en-US" altLang="zh-TW" sz="2000" smtClean="0"/>
              <a:t> 1.copy </a:t>
            </a:r>
            <a:r>
              <a:rPr lang="en-US" altLang="zh-TW" sz="2000" smtClean="0">
                <a:solidFill>
                  <a:srgbClr val="002060"/>
                </a:solidFill>
              </a:rPr>
              <a:t>hindcast folder</a:t>
            </a:r>
            <a:r>
              <a:rPr lang="en-US" altLang="zh-TW" sz="2000" smtClean="0"/>
              <a:t/>
            </a:r>
            <a:br>
              <a:rPr lang="en-US" altLang="zh-TW" sz="2000" smtClean="0"/>
            </a:br>
            <a:r>
              <a:rPr lang="en-US" altLang="zh-TW" sz="2000" smtClean="0"/>
              <a:t> 2.write a </a:t>
            </a:r>
            <a:r>
              <a:rPr lang="en-US" altLang="zh-TW" sz="2000" smtClean="0">
                <a:solidFill>
                  <a:srgbClr val="FF0000"/>
                </a:solidFill>
              </a:rPr>
              <a:t>[Datefile].txt  </a:t>
            </a:r>
            <a:r>
              <a:rPr lang="en-US" altLang="zh-TW" sz="2000" smtClean="0">
                <a:solidFill>
                  <a:schemeClr val="tx1">
                    <a:lumMod val="95000"/>
                    <a:lumOff val="5000"/>
                  </a:schemeClr>
                </a:solidFill>
              </a:rPr>
              <a:t>(see the </a:t>
            </a:r>
            <a:r>
              <a:rPr lang="en-US" altLang="zh-TW" sz="2000" smtClean="0">
                <a:solidFill>
                  <a:srgbClr val="002060"/>
                </a:solidFill>
              </a:rPr>
              <a:t>example_date.txt</a:t>
            </a:r>
            <a:r>
              <a:rPr lang="en-US" altLang="zh-TW" sz="2000" smtClean="0">
                <a:solidFill>
                  <a:schemeClr val="tx1">
                    <a:lumMod val="95000"/>
                    <a:lumOff val="5000"/>
                  </a:schemeClr>
                </a:solidFill>
              </a:rPr>
              <a:t>)</a:t>
            </a:r>
            <a:r>
              <a:rPr lang="en-US" altLang="zh-TW" sz="2000" smtClean="0">
                <a:solidFill>
                  <a:srgbClr val="FF0000"/>
                </a:solidFill>
              </a:rPr>
              <a:t/>
            </a:r>
            <a:br>
              <a:rPr lang="en-US" altLang="zh-TW" sz="2000" smtClean="0">
                <a:solidFill>
                  <a:srgbClr val="FF0000"/>
                </a:solidFill>
              </a:rPr>
            </a:br>
            <a:r>
              <a:rPr lang="en-US" altLang="zh-TW" sz="2000" smtClean="0">
                <a:solidFill>
                  <a:srgbClr val="FF0000"/>
                </a:solidFill>
              </a:rPr>
              <a:t> </a:t>
            </a:r>
            <a:endParaRPr lang="zh-TW" altLang="en-US" sz="2000" dirty="0"/>
          </a:p>
        </p:txBody>
      </p:sp>
    </p:spTree>
    <p:extLst>
      <p:ext uri="{BB962C8B-B14F-4D97-AF65-F5344CB8AC3E}">
        <p14:creationId xmlns:p14="http://schemas.microsoft.com/office/powerpoint/2010/main" val="13934243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8596"/>
            <a:ext cx="10515600" cy="1325563"/>
          </a:xfrm>
        </p:spPr>
        <p:txBody>
          <a:bodyPr>
            <a:normAutofit/>
          </a:bodyPr>
          <a:lstStyle/>
          <a:p>
            <a:r>
              <a:rPr lang="en-US" altLang="zh-TW" sz="2000" dirty="0" smtClean="0"/>
              <a:t>Pre </a:t>
            </a:r>
            <a:r>
              <a:rPr lang="en-US" altLang="zh-TW" sz="2000" dirty="0"/>
              <a:t>work</a:t>
            </a:r>
            <a:br>
              <a:rPr lang="en-US" altLang="zh-TW" sz="2000" dirty="0"/>
            </a:br>
            <a:r>
              <a:rPr lang="en-US" altLang="zh-TW" sz="2000" dirty="0" smtClean="0"/>
              <a:t> 1.copy </a:t>
            </a:r>
            <a:r>
              <a:rPr lang="en-US" altLang="zh-TW" sz="2000" dirty="0" err="1" smtClean="0">
                <a:solidFill>
                  <a:srgbClr val="002060"/>
                </a:solidFill>
              </a:rPr>
              <a:t>hindcast</a:t>
            </a:r>
            <a:r>
              <a:rPr lang="en-US" altLang="zh-TW" sz="2000" dirty="0" smtClean="0">
                <a:solidFill>
                  <a:srgbClr val="002060"/>
                </a:solidFill>
              </a:rPr>
              <a:t> folder</a:t>
            </a:r>
            <a:r>
              <a:rPr lang="en-US" altLang="zh-TW" sz="2000" dirty="0" smtClean="0"/>
              <a:t/>
            </a:r>
            <a:br>
              <a:rPr lang="en-US" altLang="zh-TW" sz="2000" dirty="0" smtClean="0"/>
            </a:br>
            <a:r>
              <a:rPr lang="en-US" altLang="zh-TW" sz="2000" dirty="0" smtClean="0"/>
              <a:t> </a:t>
            </a:r>
            <a:r>
              <a:rPr lang="en-US" altLang="zh-TW" sz="2000" dirty="0"/>
              <a:t>2</a:t>
            </a:r>
            <a:r>
              <a:rPr lang="en-US" altLang="zh-TW" sz="2000" dirty="0" smtClean="0"/>
              <a:t>.write a </a:t>
            </a:r>
            <a:r>
              <a:rPr lang="en-US" altLang="zh-TW" sz="2000" dirty="0" smtClean="0">
                <a:solidFill>
                  <a:srgbClr val="FF0000"/>
                </a:solidFill>
              </a:rPr>
              <a:t>[Datefile].txt  </a:t>
            </a:r>
            <a:r>
              <a:rPr lang="en-US" altLang="zh-TW" sz="2000" dirty="0" smtClean="0">
                <a:solidFill>
                  <a:schemeClr val="tx1">
                    <a:lumMod val="95000"/>
                    <a:lumOff val="5000"/>
                  </a:schemeClr>
                </a:solidFill>
              </a:rPr>
              <a:t>(see the </a:t>
            </a:r>
            <a:r>
              <a:rPr lang="en-US" altLang="zh-TW" sz="2000" dirty="0" smtClean="0">
                <a:solidFill>
                  <a:srgbClr val="002060"/>
                </a:solidFill>
              </a:rPr>
              <a:t>example_date.txt</a:t>
            </a:r>
            <a:r>
              <a:rPr lang="en-US" altLang="zh-TW" sz="2000" dirty="0" smtClean="0">
                <a:solidFill>
                  <a:schemeClr val="tx1">
                    <a:lumMod val="95000"/>
                    <a:lumOff val="5000"/>
                  </a:schemeClr>
                </a:solidFill>
              </a:rPr>
              <a:t>)</a:t>
            </a:r>
            <a:r>
              <a:rPr lang="en-US" altLang="zh-TW" sz="2000" dirty="0" smtClean="0">
                <a:solidFill>
                  <a:srgbClr val="FF0000"/>
                </a:solidFill>
              </a:rPr>
              <a:t/>
            </a:r>
            <a:br>
              <a:rPr lang="en-US" altLang="zh-TW" sz="2000" dirty="0" smtClean="0">
                <a:solidFill>
                  <a:srgbClr val="FF0000"/>
                </a:solidFill>
              </a:rPr>
            </a:br>
            <a:r>
              <a:rPr lang="en-US" altLang="zh-TW" sz="2000" dirty="0" smtClean="0">
                <a:solidFill>
                  <a:srgbClr val="FF0000"/>
                </a:solidFill>
              </a:rPr>
              <a:t> </a:t>
            </a:r>
            <a:endParaRPr lang="zh-TW" altLang="en-US" sz="2000" dirty="0"/>
          </a:p>
        </p:txBody>
      </p:sp>
      <p:sp>
        <p:nvSpPr>
          <p:cNvPr id="3" name="內容版面配置區 2"/>
          <p:cNvSpPr>
            <a:spLocks noGrp="1"/>
          </p:cNvSpPr>
          <p:nvPr>
            <p:ph idx="1"/>
          </p:nvPr>
        </p:nvSpPr>
        <p:spPr>
          <a:xfrm>
            <a:off x="838200" y="1607558"/>
            <a:ext cx="2146069" cy="4486275"/>
          </a:xfrm>
        </p:spPr>
        <p:txBody>
          <a:bodyPr>
            <a:normAutofit/>
          </a:bodyPr>
          <a:lstStyle/>
          <a:p>
            <a:pPr marL="0" indent="0">
              <a:buNone/>
            </a:pPr>
            <a:r>
              <a:rPr lang="en-US" altLang="zh-TW" sz="2000" dirty="0" smtClean="0">
                <a:solidFill>
                  <a:srgbClr val="FF0000"/>
                </a:solidFill>
              </a:rPr>
              <a:t>[Datefile].txt</a:t>
            </a:r>
          </a:p>
          <a:p>
            <a:pPr marL="0" indent="0">
              <a:buNone/>
            </a:pPr>
            <a:r>
              <a:rPr lang="en-US" altLang="zh-TW" sz="2000" dirty="0" smtClean="0"/>
              <a:t>1998</a:t>
            </a:r>
            <a:r>
              <a:rPr lang="en-US" altLang="zh-TW" sz="2000" dirty="0" smtClean="0">
                <a:solidFill>
                  <a:srgbClr val="FF0000"/>
                </a:solidFill>
              </a:rPr>
              <a:t>-</a:t>
            </a:r>
            <a:r>
              <a:rPr lang="en-US" altLang="zh-TW" sz="2000" dirty="0" smtClean="0"/>
              <a:t>05</a:t>
            </a:r>
            <a:r>
              <a:rPr lang="en-US" altLang="zh-TW" sz="2000" dirty="0" smtClean="0">
                <a:solidFill>
                  <a:srgbClr val="FF0000"/>
                </a:solidFill>
              </a:rPr>
              <a:t>-</a:t>
            </a:r>
            <a:r>
              <a:rPr lang="en-US" altLang="zh-TW" sz="2000" dirty="0" smtClean="0"/>
              <a:t>18</a:t>
            </a:r>
            <a:endParaRPr lang="en-US" altLang="zh-TW" sz="2000" dirty="0"/>
          </a:p>
          <a:p>
            <a:pPr marL="0" indent="0">
              <a:buNone/>
            </a:pPr>
            <a:r>
              <a:rPr lang="en-US" altLang="zh-TW" sz="2000" dirty="0"/>
              <a:t>1998-05-24</a:t>
            </a:r>
          </a:p>
          <a:p>
            <a:pPr marL="0" indent="0">
              <a:buNone/>
            </a:pPr>
            <a:r>
              <a:rPr lang="en-US" altLang="zh-TW" sz="2000" dirty="0"/>
              <a:t>1999-05-27</a:t>
            </a:r>
          </a:p>
          <a:p>
            <a:pPr marL="0" indent="0">
              <a:buNone/>
            </a:pPr>
            <a:r>
              <a:rPr lang="en-US" altLang="zh-TW" sz="2000" dirty="0"/>
              <a:t>2000-05-19</a:t>
            </a:r>
          </a:p>
          <a:p>
            <a:pPr marL="0" indent="0">
              <a:buNone/>
            </a:pPr>
            <a:r>
              <a:rPr lang="en-US" altLang="zh-TW" sz="2000" dirty="0"/>
              <a:t>2001-05-19</a:t>
            </a:r>
          </a:p>
          <a:p>
            <a:pPr marL="0" indent="0">
              <a:buNone/>
            </a:pPr>
            <a:r>
              <a:rPr lang="en-US" altLang="zh-TW" sz="2000" dirty="0"/>
              <a:t>2002-05-10</a:t>
            </a:r>
          </a:p>
          <a:p>
            <a:pPr marL="0" indent="0">
              <a:buNone/>
            </a:pPr>
            <a:r>
              <a:rPr lang="en-US" altLang="zh-TW" sz="2000" dirty="0"/>
              <a:t>2002-05-16</a:t>
            </a:r>
          </a:p>
          <a:p>
            <a:pPr marL="0" indent="0">
              <a:buNone/>
            </a:pPr>
            <a:r>
              <a:rPr lang="en-US" altLang="zh-TW" sz="2000" dirty="0"/>
              <a:t>2003-05-15</a:t>
            </a:r>
          </a:p>
          <a:p>
            <a:pPr marL="0" indent="0">
              <a:buNone/>
            </a:pPr>
            <a:r>
              <a:rPr lang="en-US" altLang="zh-TW" sz="2000" dirty="0"/>
              <a:t>2004-05-13</a:t>
            </a:r>
          </a:p>
          <a:p>
            <a:pPr marL="0" indent="0">
              <a:buNone/>
            </a:pPr>
            <a:r>
              <a:rPr lang="en-US" altLang="zh-TW" sz="2000" dirty="0"/>
              <a:t>2005-05-09</a:t>
            </a:r>
          </a:p>
          <a:p>
            <a:endParaRPr lang="zh-TW" altLang="en-US" dirty="0"/>
          </a:p>
        </p:txBody>
      </p:sp>
      <p:sp>
        <p:nvSpPr>
          <p:cNvPr id="4" name="內容版面配置區 2"/>
          <p:cNvSpPr txBox="1">
            <a:spLocks/>
          </p:cNvSpPr>
          <p:nvPr/>
        </p:nvSpPr>
        <p:spPr>
          <a:xfrm>
            <a:off x="6068292" y="1670451"/>
            <a:ext cx="5918662"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altLang="zh-TW" dirty="0" smtClean="0">
                <a:solidFill>
                  <a:srgbClr val="FF0000"/>
                </a:solidFill>
              </a:rPr>
              <a:t>[inputfile].txt </a:t>
            </a:r>
          </a:p>
          <a:p>
            <a:pPr marL="0" indent="0">
              <a:buNone/>
            </a:pPr>
            <a:r>
              <a:rPr lang="da-DK" altLang="zh-TW" dirty="0" smtClean="0"/>
              <a:t>1  </a:t>
            </a:r>
            <a:r>
              <a:rPr lang="da-DK" altLang="zh-TW" dirty="0"/>
              <a:t>for </a:t>
            </a:r>
            <a:r>
              <a:rPr lang="da-DK" altLang="zh-TW" dirty="0" smtClean="0"/>
              <a:t>inputfile </a:t>
            </a:r>
            <a:r>
              <a:rPr lang="da-DK" altLang="zh-TW" dirty="0" smtClean="0">
                <a:solidFill>
                  <a:srgbClr val="0070C0"/>
                </a:solidFill>
              </a:rPr>
              <a:t>(this line is from forfirstline.txt)</a:t>
            </a:r>
            <a:endParaRPr lang="da-DK" altLang="zh-TW" dirty="0">
              <a:solidFill>
                <a:srgbClr val="0070C0"/>
              </a:solidFill>
            </a:endParaRPr>
          </a:p>
          <a:p>
            <a:pPr marL="0" indent="0">
              <a:buNone/>
            </a:pPr>
            <a:r>
              <a:rPr lang="da-DK" altLang="zh-TW" dirty="0"/>
              <a:t>1998-05-15 1998-05-21 lat -10 60 lon 60 170 end</a:t>
            </a:r>
          </a:p>
          <a:p>
            <a:pPr marL="0" indent="0">
              <a:buNone/>
            </a:pPr>
            <a:r>
              <a:rPr lang="da-DK" altLang="zh-TW" dirty="0"/>
              <a:t>1998-05-21 1998-05-27 lat -10 60 lon 60 170 end</a:t>
            </a:r>
          </a:p>
          <a:p>
            <a:pPr marL="0" indent="0">
              <a:buNone/>
            </a:pPr>
            <a:r>
              <a:rPr lang="da-DK" altLang="zh-TW" dirty="0"/>
              <a:t>1999-05-24 1999-05-30 lat -10 60 lon 60 170 end</a:t>
            </a:r>
          </a:p>
          <a:p>
            <a:pPr marL="0" indent="0">
              <a:buNone/>
            </a:pPr>
            <a:r>
              <a:rPr lang="da-DK" altLang="zh-TW" dirty="0"/>
              <a:t>2000-05-16 2000-05-22 lat -10 60 lon 60 170 end</a:t>
            </a:r>
          </a:p>
          <a:p>
            <a:pPr marL="0" indent="0">
              <a:buNone/>
            </a:pPr>
            <a:r>
              <a:rPr lang="da-DK" altLang="zh-TW" dirty="0"/>
              <a:t>2001-05-16 2001-05-22 lat -10 60 lon 60 170 end</a:t>
            </a:r>
          </a:p>
          <a:p>
            <a:pPr marL="0" indent="0">
              <a:buNone/>
            </a:pPr>
            <a:r>
              <a:rPr lang="da-DK" altLang="zh-TW" dirty="0"/>
              <a:t>2002-05-07 2002-05-13 lat -10 60 lon 60 170 end</a:t>
            </a:r>
          </a:p>
          <a:p>
            <a:pPr marL="0" indent="0">
              <a:buNone/>
            </a:pPr>
            <a:r>
              <a:rPr lang="da-DK" altLang="zh-TW" dirty="0"/>
              <a:t>2002-05-13 2002-05-19 lat -10 60 lon 60 170 end</a:t>
            </a:r>
          </a:p>
          <a:p>
            <a:pPr marL="0" indent="0">
              <a:buNone/>
            </a:pPr>
            <a:r>
              <a:rPr lang="da-DK" altLang="zh-TW" dirty="0"/>
              <a:t>2003-05-12 2003-05-18 lat -10 60 lon 60 170 end</a:t>
            </a:r>
          </a:p>
          <a:p>
            <a:pPr marL="0" indent="0">
              <a:buNone/>
            </a:pPr>
            <a:r>
              <a:rPr lang="da-DK" altLang="zh-TW" dirty="0"/>
              <a:t>2004-05-10 2004-05-16 lat -10 60 lon 60 170 end</a:t>
            </a:r>
          </a:p>
          <a:p>
            <a:pPr marL="0" indent="0">
              <a:buNone/>
            </a:pPr>
            <a:r>
              <a:rPr lang="da-DK" altLang="zh-TW" dirty="0"/>
              <a:t>2005-05-06 2005-05-12 lat -10 60 lon 60 170 end</a:t>
            </a:r>
            <a:endParaRPr lang="zh-TW" altLang="en-US" dirty="0"/>
          </a:p>
        </p:txBody>
      </p:sp>
      <p:sp>
        <p:nvSpPr>
          <p:cNvPr id="5" name="向右箭號 4"/>
          <p:cNvSpPr/>
          <p:nvPr/>
        </p:nvSpPr>
        <p:spPr>
          <a:xfrm>
            <a:off x="2734888" y="2106408"/>
            <a:ext cx="2452254" cy="357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內容版面配置區 2"/>
          <p:cNvSpPr txBox="1">
            <a:spLocks/>
          </p:cNvSpPr>
          <p:nvPr/>
        </p:nvSpPr>
        <p:spPr>
          <a:xfrm>
            <a:off x="3166457" y="1755685"/>
            <a:ext cx="2719647" cy="424766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smtClean="0"/>
              <a:t>Input.sh</a:t>
            </a:r>
          </a:p>
          <a:p>
            <a:pPr marL="0" indent="0">
              <a:buNone/>
            </a:pPr>
            <a:endParaRPr lang="en-US" altLang="zh-TW" sz="1800" dirty="0"/>
          </a:p>
          <a:p>
            <a:pPr marL="0" indent="0">
              <a:buNone/>
            </a:pPr>
            <a:r>
              <a:rPr lang="en-US" altLang="zh-TW" sz="2000" dirty="0" smtClean="0">
                <a:solidFill>
                  <a:srgbClr val="00B050"/>
                </a:solidFill>
              </a:rPr>
              <a:t>[datefile].txt </a:t>
            </a:r>
          </a:p>
          <a:p>
            <a:pPr marL="0" indent="0">
              <a:buNone/>
            </a:pPr>
            <a:r>
              <a:rPr lang="en-US" altLang="zh-TW" sz="2000" dirty="0" smtClean="0">
                <a:solidFill>
                  <a:srgbClr val="00B050"/>
                </a:solidFill>
              </a:rPr>
              <a:t>Latitude range</a:t>
            </a:r>
          </a:p>
          <a:p>
            <a:pPr marL="0" indent="0">
              <a:buNone/>
            </a:pPr>
            <a:r>
              <a:rPr lang="en-US" altLang="zh-TW" sz="2000" dirty="0" smtClean="0">
                <a:solidFill>
                  <a:srgbClr val="00B050"/>
                </a:solidFill>
              </a:rPr>
              <a:t>Longitude range</a:t>
            </a:r>
          </a:p>
          <a:p>
            <a:pPr marL="0" indent="0">
              <a:buNone/>
            </a:pPr>
            <a:r>
              <a:rPr lang="en-US" altLang="zh-TW" sz="2000" dirty="0" smtClean="0">
                <a:solidFill>
                  <a:srgbClr val="00B050"/>
                </a:solidFill>
              </a:rPr>
              <a:t>Time range (unit: day)</a:t>
            </a:r>
          </a:p>
          <a:p>
            <a:pPr marL="0" indent="0">
              <a:buNone/>
            </a:pPr>
            <a:r>
              <a:rPr lang="en-US" altLang="zh-TW" sz="2000" dirty="0">
                <a:solidFill>
                  <a:srgbClr val="00B050"/>
                </a:solidFill>
              </a:rPr>
              <a:t>[inputfile].</a:t>
            </a:r>
            <a:r>
              <a:rPr lang="en-US" altLang="zh-TW" sz="2000" dirty="0" smtClean="0">
                <a:solidFill>
                  <a:srgbClr val="00B050"/>
                </a:solidFill>
              </a:rPr>
              <a:t>txt</a:t>
            </a:r>
            <a:r>
              <a:rPr lang="zh-TW" altLang="en-US" sz="2000" dirty="0" smtClean="0">
                <a:solidFill>
                  <a:srgbClr val="00B050"/>
                </a:solidFill>
              </a:rPr>
              <a:t> </a:t>
            </a:r>
            <a:r>
              <a:rPr lang="en-US" altLang="zh-TW" sz="2000" dirty="0" smtClean="0">
                <a:solidFill>
                  <a:srgbClr val="00B050"/>
                </a:solidFill>
              </a:rPr>
              <a:t>(</a:t>
            </a:r>
            <a:r>
              <a:rPr lang="zh-TW" altLang="en-US" sz="2000" dirty="0" smtClean="0">
                <a:solidFill>
                  <a:srgbClr val="00B050"/>
                </a:solidFill>
              </a:rPr>
              <a:t>命名</a:t>
            </a:r>
            <a:r>
              <a:rPr lang="en-US" altLang="zh-TW" sz="2000" dirty="0" smtClean="0">
                <a:solidFill>
                  <a:srgbClr val="00B050"/>
                </a:solidFill>
              </a:rPr>
              <a:t>)</a:t>
            </a:r>
          </a:p>
          <a:p>
            <a:pPr marL="0" indent="0">
              <a:buNone/>
            </a:pPr>
            <a:r>
              <a:rPr lang="en-US" altLang="zh-TW" sz="1900" dirty="0" smtClean="0">
                <a:solidFill>
                  <a:srgbClr val="FF0000"/>
                </a:solidFill>
              </a:rPr>
              <a:t>In:</a:t>
            </a:r>
          </a:p>
          <a:p>
            <a:pPr marL="0" indent="0">
              <a:buNone/>
            </a:pPr>
            <a:r>
              <a:rPr lang="en-US" altLang="zh-TW" sz="2000" dirty="0" smtClean="0">
                <a:solidFill>
                  <a:srgbClr val="FF0000"/>
                </a:solidFill>
              </a:rPr>
              <a:t>[datefile].txt</a:t>
            </a:r>
          </a:p>
          <a:p>
            <a:pPr marL="0" indent="0">
              <a:buNone/>
            </a:pPr>
            <a:r>
              <a:rPr lang="en-US" altLang="zh-TW" sz="2000" dirty="0" smtClean="0">
                <a:solidFill>
                  <a:srgbClr val="FF0000"/>
                </a:solidFill>
              </a:rPr>
              <a:t>forfirstline.txt</a:t>
            </a:r>
          </a:p>
          <a:p>
            <a:pPr marL="0" indent="0">
              <a:buNone/>
            </a:pPr>
            <a:r>
              <a:rPr lang="en-US" altLang="zh-TW" sz="2000" dirty="0" smtClean="0">
                <a:solidFill>
                  <a:srgbClr val="FF0000"/>
                </a:solidFill>
              </a:rPr>
              <a:t>out:</a:t>
            </a:r>
          </a:p>
          <a:p>
            <a:pPr marL="0" indent="0">
              <a:buNone/>
            </a:pPr>
            <a:r>
              <a:rPr lang="en-US" altLang="zh-TW" sz="2000" dirty="0" smtClean="0">
                <a:solidFill>
                  <a:srgbClr val="FF0000"/>
                </a:solidFill>
              </a:rPr>
              <a:t>[inputfile].txt</a:t>
            </a:r>
          </a:p>
          <a:p>
            <a:pPr marL="0" indent="0">
              <a:buNone/>
            </a:pPr>
            <a:endParaRPr lang="zh-TW" altLang="en-US" sz="2000" dirty="0">
              <a:solidFill>
                <a:srgbClr val="00B050"/>
              </a:solidFill>
            </a:endParaRPr>
          </a:p>
        </p:txBody>
      </p:sp>
    </p:spTree>
    <p:extLst>
      <p:ext uri="{BB962C8B-B14F-4D97-AF65-F5344CB8AC3E}">
        <p14:creationId xmlns:p14="http://schemas.microsoft.com/office/powerpoint/2010/main" val="37064302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2"/>
          <a:srcRect l="-1" r="17700" b="10945"/>
          <a:stretch/>
        </p:blipFill>
        <p:spPr>
          <a:xfrm>
            <a:off x="201017" y="0"/>
            <a:ext cx="12079883" cy="6769100"/>
          </a:xfrm>
          <a:prstGeom prst="rect">
            <a:avLst/>
          </a:prstGeom>
        </p:spPr>
      </p:pic>
      <p:sp>
        <p:nvSpPr>
          <p:cNvPr id="5" name="內容版面配置區 2"/>
          <p:cNvSpPr txBox="1">
            <a:spLocks/>
          </p:cNvSpPr>
          <p:nvPr/>
        </p:nvSpPr>
        <p:spPr>
          <a:xfrm>
            <a:off x="8466740" y="71140"/>
            <a:ext cx="3015858" cy="4500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3500" dirty="0" smtClean="0">
                <a:solidFill>
                  <a:schemeClr val="bg1"/>
                </a:solidFill>
              </a:rPr>
              <a:t>Input.sh</a:t>
            </a:r>
            <a:endParaRPr lang="en-US" altLang="zh-TW" sz="1800" dirty="0">
              <a:solidFill>
                <a:schemeClr val="bg1"/>
              </a:solidFill>
            </a:endParaRPr>
          </a:p>
          <a:p>
            <a:pPr marL="0" indent="0">
              <a:buNone/>
            </a:pPr>
            <a:r>
              <a:rPr lang="en-US" altLang="zh-TW" sz="2400" dirty="0" smtClean="0">
                <a:solidFill>
                  <a:srgbClr val="00B050"/>
                </a:solidFill>
              </a:rPr>
              <a:t>[datefile].txt </a:t>
            </a:r>
          </a:p>
          <a:p>
            <a:pPr marL="0" indent="0">
              <a:buNone/>
            </a:pPr>
            <a:r>
              <a:rPr lang="en-US" altLang="zh-TW" sz="2400" dirty="0" smtClean="0">
                <a:solidFill>
                  <a:srgbClr val="00B050"/>
                </a:solidFill>
              </a:rPr>
              <a:t>Longitude range</a:t>
            </a:r>
          </a:p>
          <a:p>
            <a:pPr marL="0" indent="0">
              <a:buNone/>
            </a:pPr>
            <a:r>
              <a:rPr lang="en-US" altLang="zh-TW" sz="2400" dirty="0" smtClean="0">
                <a:solidFill>
                  <a:srgbClr val="00B050"/>
                </a:solidFill>
              </a:rPr>
              <a:t>Latitude range</a:t>
            </a:r>
          </a:p>
          <a:p>
            <a:pPr marL="0" indent="0">
              <a:buNone/>
            </a:pPr>
            <a:r>
              <a:rPr lang="en-US" altLang="zh-TW" sz="2400" dirty="0" smtClean="0">
                <a:solidFill>
                  <a:srgbClr val="00B050"/>
                </a:solidFill>
              </a:rPr>
              <a:t>Time range (unit: day)</a:t>
            </a:r>
          </a:p>
          <a:p>
            <a:pPr marL="0" indent="0">
              <a:buNone/>
            </a:pPr>
            <a:r>
              <a:rPr lang="en-US" altLang="zh-TW" sz="2400" dirty="0">
                <a:solidFill>
                  <a:srgbClr val="00B050"/>
                </a:solidFill>
              </a:rPr>
              <a:t>[inputfile].</a:t>
            </a:r>
            <a:r>
              <a:rPr lang="en-US" altLang="zh-TW" sz="2400" dirty="0" smtClean="0">
                <a:solidFill>
                  <a:srgbClr val="00B050"/>
                </a:solidFill>
              </a:rPr>
              <a:t>txt</a:t>
            </a:r>
            <a:r>
              <a:rPr lang="zh-TW" altLang="en-US" sz="2400" dirty="0" smtClean="0">
                <a:solidFill>
                  <a:srgbClr val="00B050"/>
                </a:solidFill>
              </a:rPr>
              <a:t> </a:t>
            </a:r>
            <a:r>
              <a:rPr lang="en-US" altLang="zh-TW" sz="2400" dirty="0" smtClean="0">
                <a:solidFill>
                  <a:srgbClr val="00B050"/>
                </a:solidFill>
              </a:rPr>
              <a:t>(</a:t>
            </a:r>
            <a:r>
              <a:rPr lang="zh-TW" altLang="en-US" sz="2400" dirty="0" smtClean="0">
                <a:solidFill>
                  <a:srgbClr val="00B050"/>
                </a:solidFill>
              </a:rPr>
              <a:t>命名</a:t>
            </a:r>
            <a:r>
              <a:rPr lang="en-US" altLang="zh-TW" sz="2400" dirty="0" smtClean="0">
                <a:solidFill>
                  <a:srgbClr val="00B050"/>
                </a:solidFill>
              </a:rPr>
              <a:t>)</a:t>
            </a:r>
          </a:p>
          <a:p>
            <a:pPr marL="0" indent="0">
              <a:buNone/>
            </a:pPr>
            <a:endParaRPr lang="zh-TW" altLang="en-US" sz="2000" dirty="0">
              <a:solidFill>
                <a:srgbClr val="FF0000"/>
              </a:solidFill>
            </a:endParaRPr>
          </a:p>
        </p:txBody>
      </p:sp>
      <p:cxnSp>
        <p:nvCxnSpPr>
          <p:cNvPr id="12" name="直線單箭頭接點 11"/>
          <p:cNvCxnSpPr/>
          <p:nvPr/>
        </p:nvCxnSpPr>
        <p:spPr>
          <a:xfrm flipH="1" flipV="1">
            <a:off x="3886200" y="749300"/>
            <a:ext cx="4580540" cy="995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1650775" y="1329433"/>
            <a:ext cx="682299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H="1">
            <a:off x="1650775" y="1801872"/>
            <a:ext cx="6815964" cy="56739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a:off x="1981200" y="2282430"/>
            <a:ext cx="6471607" cy="32107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a:off x="4572000" y="2710832"/>
            <a:ext cx="3859901" cy="49882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48051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Preparation</a:t>
            </a:r>
            <a:endParaRPr lang="zh-TW" altLang="en-US" dirty="0"/>
          </a:p>
        </p:txBody>
      </p:sp>
      <p:sp>
        <p:nvSpPr>
          <p:cNvPr id="3" name="內容版面配置區 2"/>
          <p:cNvSpPr>
            <a:spLocks noGrp="1"/>
          </p:cNvSpPr>
          <p:nvPr>
            <p:ph idx="1"/>
          </p:nvPr>
        </p:nvSpPr>
        <p:spPr/>
        <p:txBody>
          <a:bodyPr/>
          <a:lstStyle/>
          <a:p>
            <a:r>
              <a:rPr lang="en-US" altLang="zh-TW" dirty="0" smtClean="0"/>
              <a:t>H2o account :gcc10@140.112.50.233</a:t>
            </a:r>
          </a:p>
          <a:p>
            <a:r>
              <a:rPr lang="en-US" altLang="zh-TW" dirty="0" smtClean="0"/>
              <a:t>Create a folder under your home </a:t>
            </a:r>
          </a:p>
          <a:p>
            <a:r>
              <a:rPr lang="en-US" altLang="zh-TW" dirty="0" err="1" smtClean="0"/>
              <a:t>Cp</a:t>
            </a:r>
            <a:r>
              <a:rPr lang="en-US" altLang="zh-TW" dirty="0" smtClean="0"/>
              <a:t> the all files in /work2/C.jerryjerry9/2019_summer/tutorial/</a:t>
            </a:r>
            <a:r>
              <a:rPr lang="en-US" altLang="zh-TW" smtClean="0"/>
              <a:t>hindcast_class/*</a:t>
            </a:r>
            <a:endParaRPr lang="en-US" altLang="zh-TW" dirty="0" smtClean="0"/>
          </a:p>
          <a:p>
            <a:endParaRPr lang="zh-TW" altLang="en-US" dirty="0"/>
          </a:p>
        </p:txBody>
      </p:sp>
    </p:spTree>
    <p:extLst>
      <p:ext uri="{BB962C8B-B14F-4D97-AF65-F5344CB8AC3E}">
        <p14:creationId xmlns:p14="http://schemas.microsoft.com/office/powerpoint/2010/main" val="1336738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408384" y="1678084"/>
            <a:ext cx="3312625" cy="4351338"/>
          </a:xfrm>
        </p:spPr>
        <p:txBody>
          <a:bodyPr>
            <a:normAutofit fontScale="85000" lnSpcReduction="20000"/>
          </a:bodyPr>
          <a:lstStyle/>
          <a:p>
            <a:pPr marL="0" indent="0">
              <a:buNone/>
            </a:pPr>
            <a:r>
              <a:rPr lang="en-US" altLang="zh-TW" sz="2400" dirty="0" smtClean="0">
                <a:solidFill>
                  <a:srgbClr val="FF0000"/>
                </a:solidFill>
              </a:rPr>
              <a:t>[</a:t>
            </a:r>
            <a:r>
              <a:rPr lang="en-US" altLang="zh-TW" sz="2400" dirty="0" err="1" smtClean="0">
                <a:solidFill>
                  <a:srgbClr val="FF0000"/>
                </a:solidFill>
              </a:rPr>
              <a:t>outfilepath</a:t>
            </a:r>
            <a:r>
              <a:rPr lang="en-US" altLang="zh-TW" sz="2400" dirty="0" smtClean="0">
                <a:solidFill>
                  <a:srgbClr val="FF0000"/>
                </a:solidFill>
              </a:rPr>
              <a:t>]/*</a:t>
            </a:r>
            <a:r>
              <a:rPr lang="en-US" altLang="zh-TW" sz="2400" dirty="0" err="1" smtClean="0">
                <a:solidFill>
                  <a:srgbClr val="FF0000"/>
                </a:solidFill>
              </a:rPr>
              <a:t>nc</a:t>
            </a:r>
            <a:endParaRPr lang="en-US" altLang="zh-TW" sz="2400" dirty="0" smtClean="0">
              <a:solidFill>
                <a:srgbClr val="FF0000"/>
              </a:solidFill>
            </a:endParaRPr>
          </a:p>
          <a:p>
            <a:pPr marL="0" indent="0">
              <a:buNone/>
            </a:pPr>
            <a:r>
              <a:rPr lang="pl-PL" altLang="zh-TW" sz="2400" dirty="0" smtClean="0"/>
              <a:t>EC-U-1998-05-18.nc</a:t>
            </a:r>
          </a:p>
          <a:p>
            <a:pPr marL="0" indent="0">
              <a:buNone/>
            </a:pPr>
            <a:r>
              <a:rPr lang="pl-PL" altLang="zh-TW" sz="2400" dirty="0" smtClean="0"/>
              <a:t>EC-U-1998-05-24.nc</a:t>
            </a:r>
          </a:p>
          <a:p>
            <a:pPr marL="0" indent="0">
              <a:buNone/>
            </a:pPr>
            <a:r>
              <a:rPr lang="pl-PL" altLang="zh-TW" sz="2400" dirty="0" smtClean="0"/>
              <a:t>EC-U-1999-05-27.nc</a:t>
            </a:r>
          </a:p>
          <a:p>
            <a:pPr marL="0" indent="0">
              <a:buNone/>
            </a:pPr>
            <a:r>
              <a:rPr lang="pl-PL" altLang="zh-TW" sz="2400" dirty="0" smtClean="0"/>
              <a:t>EC-U-2000-05-19.nc</a:t>
            </a:r>
          </a:p>
          <a:p>
            <a:pPr marL="0" indent="0">
              <a:buNone/>
            </a:pPr>
            <a:r>
              <a:rPr lang="pl-PL" altLang="zh-TW" sz="2400" dirty="0" smtClean="0"/>
              <a:t>EC-U-2001-05-19.nc</a:t>
            </a:r>
          </a:p>
          <a:p>
            <a:pPr marL="0" indent="0">
              <a:buNone/>
            </a:pPr>
            <a:r>
              <a:rPr lang="pl-PL" altLang="zh-TW" sz="2400" dirty="0" smtClean="0"/>
              <a:t>EC-U-2002-05-10.nc</a:t>
            </a:r>
          </a:p>
          <a:p>
            <a:pPr marL="0" indent="0">
              <a:buNone/>
            </a:pPr>
            <a:r>
              <a:rPr lang="pl-PL" altLang="zh-TW" sz="2400" dirty="0" smtClean="0"/>
              <a:t>EC-U-2002-05-16.nc</a:t>
            </a:r>
          </a:p>
          <a:p>
            <a:pPr marL="0" indent="0">
              <a:buNone/>
            </a:pPr>
            <a:r>
              <a:rPr lang="pl-PL" altLang="zh-TW" sz="2400" dirty="0" smtClean="0"/>
              <a:t>EC-U-2003-05-15.nc</a:t>
            </a:r>
          </a:p>
          <a:p>
            <a:pPr marL="0" indent="0">
              <a:buNone/>
            </a:pPr>
            <a:r>
              <a:rPr lang="pl-PL" altLang="zh-TW" sz="2400" dirty="0" smtClean="0"/>
              <a:t>EC-U-2004-05-13.nc</a:t>
            </a:r>
          </a:p>
          <a:p>
            <a:pPr marL="0" indent="0">
              <a:buNone/>
            </a:pPr>
            <a:r>
              <a:rPr lang="pl-PL" altLang="zh-TW" sz="2400" dirty="0" smtClean="0"/>
              <a:t>EC-U-2005-05-9.nc</a:t>
            </a:r>
          </a:p>
          <a:p>
            <a:r>
              <a:rPr lang="en-US" altLang="zh-TW" sz="2400" dirty="0" smtClean="0">
                <a:solidFill>
                  <a:srgbClr val="0070C0"/>
                </a:solidFill>
              </a:rPr>
              <a:t>Date on file name : first day in this .</a:t>
            </a:r>
            <a:r>
              <a:rPr lang="en-US" altLang="zh-TW" sz="2400" dirty="0" err="1" smtClean="0">
                <a:solidFill>
                  <a:srgbClr val="0070C0"/>
                </a:solidFill>
              </a:rPr>
              <a:t>nc</a:t>
            </a:r>
            <a:r>
              <a:rPr lang="en-US" altLang="zh-TW" sz="2400" dirty="0" smtClean="0">
                <a:solidFill>
                  <a:srgbClr val="0070C0"/>
                </a:solidFill>
              </a:rPr>
              <a:t> file</a:t>
            </a:r>
            <a:endParaRPr lang="en-US" altLang="zh-TW" sz="2400" dirty="0">
              <a:solidFill>
                <a:srgbClr val="0070C0"/>
              </a:solidFill>
            </a:endParaRPr>
          </a:p>
          <a:p>
            <a:pPr marL="0" indent="0">
              <a:buNone/>
            </a:pPr>
            <a:endParaRPr lang="pl-PL" altLang="zh-TW" sz="2400" dirty="0"/>
          </a:p>
          <a:p>
            <a:endParaRPr lang="zh-TW" altLang="en-US" dirty="0"/>
          </a:p>
        </p:txBody>
      </p:sp>
      <p:sp>
        <p:nvSpPr>
          <p:cNvPr id="8" name="向右箭號 7"/>
          <p:cNvSpPr/>
          <p:nvPr/>
        </p:nvSpPr>
        <p:spPr>
          <a:xfrm>
            <a:off x="2696615" y="2075278"/>
            <a:ext cx="2452254" cy="357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內容版面配置區 2"/>
          <p:cNvSpPr txBox="1">
            <a:spLocks/>
          </p:cNvSpPr>
          <p:nvPr/>
        </p:nvSpPr>
        <p:spPr>
          <a:xfrm>
            <a:off x="2714546" y="1626179"/>
            <a:ext cx="3750990" cy="52664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smtClean="0"/>
              <a:t>readfile.sh</a:t>
            </a:r>
          </a:p>
          <a:p>
            <a:pPr marL="0" indent="0">
              <a:buNone/>
            </a:pPr>
            <a:endParaRPr lang="en-US" altLang="zh-TW" dirty="0"/>
          </a:p>
          <a:p>
            <a:pPr marL="0" indent="0">
              <a:buNone/>
            </a:pPr>
            <a:r>
              <a:rPr lang="en-US" altLang="zh-TW" sz="1900" dirty="0" smtClean="0">
                <a:solidFill>
                  <a:srgbClr val="00B050"/>
                </a:solidFill>
              </a:rPr>
              <a:t>[inputfile].txt</a:t>
            </a:r>
          </a:p>
          <a:p>
            <a:pPr marL="0" indent="0">
              <a:buNone/>
            </a:pPr>
            <a:r>
              <a:rPr lang="en-US" altLang="zh-TW" sz="1900" dirty="0" err="1" smtClean="0">
                <a:solidFill>
                  <a:srgbClr val="00B050"/>
                </a:solidFill>
              </a:rPr>
              <a:t>Outfilepath</a:t>
            </a:r>
            <a:r>
              <a:rPr lang="en-US" altLang="zh-TW" sz="1900" dirty="0" smtClean="0">
                <a:solidFill>
                  <a:srgbClr val="00B050"/>
                </a:solidFill>
              </a:rPr>
              <a:t> (output files folder)</a:t>
            </a:r>
          </a:p>
          <a:p>
            <a:pPr marL="0" indent="0">
              <a:buNone/>
            </a:pPr>
            <a:r>
              <a:rPr lang="en-US" altLang="zh-TW" sz="1900" dirty="0" smtClean="0">
                <a:solidFill>
                  <a:srgbClr val="00B050"/>
                </a:solidFill>
              </a:rPr>
              <a:t>Time range (day)</a:t>
            </a:r>
          </a:p>
          <a:p>
            <a:pPr marL="0" indent="0">
              <a:buNone/>
            </a:pPr>
            <a:r>
              <a:rPr lang="en-US" altLang="zh-TW" sz="1900" dirty="0" smtClean="0">
                <a:solidFill>
                  <a:srgbClr val="00B050"/>
                </a:solidFill>
              </a:rPr>
              <a:t>Output </a:t>
            </a:r>
            <a:r>
              <a:rPr lang="en-US" altLang="zh-TW" sz="1900" dirty="0" err="1" smtClean="0">
                <a:solidFill>
                  <a:srgbClr val="00B050"/>
                </a:solidFill>
              </a:rPr>
              <a:t>var</a:t>
            </a:r>
            <a:r>
              <a:rPr lang="en-US" altLang="zh-TW" sz="1900" dirty="0" smtClean="0">
                <a:solidFill>
                  <a:srgbClr val="00B050"/>
                </a:solidFill>
              </a:rPr>
              <a:t> </a:t>
            </a:r>
          </a:p>
          <a:p>
            <a:pPr marL="0" indent="0">
              <a:buNone/>
            </a:pPr>
            <a:r>
              <a:rPr lang="en-US" altLang="zh-TW" sz="1900" dirty="0" err="1" smtClean="0">
                <a:solidFill>
                  <a:srgbClr val="00B050"/>
                </a:solidFill>
              </a:rPr>
              <a:t>Folderpath</a:t>
            </a:r>
            <a:r>
              <a:rPr lang="en-US" altLang="zh-TW" sz="1900" dirty="0" smtClean="0">
                <a:solidFill>
                  <a:srgbClr val="00B050"/>
                </a:solidFill>
              </a:rPr>
              <a:t> (shell script file path)</a:t>
            </a:r>
          </a:p>
          <a:p>
            <a:pPr marL="0" indent="0">
              <a:buNone/>
            </a:pPr>
            <a:r>
              <a:rPr lang="en-US" altLang="zh-TW" sz="1900" dirty="0" err="1" smtClean="0">
                <a:solidFill>
                  <a:srgbClr val="00B050"/>
                </a:solidFill>
              </a:rPr>
              <a:t>Renamefolder</a:t>
            </a:r>
            <a:r>
              <a:rPr lang="en-US" altLang="zh-TW" sz="1900" dirty="0">
                <a:solidFill>
                  <a:srgbClr val="00B050"/>
                </a:solidFill>
              </a:rPr>
              <a:t> (symbolic </a:t>
            </a:r>
            <a:r>
              <a:rPr lang="en-US" altLang="zh-TW" sz="1900" dirty="0" smtClean="0">
                <a:solidFill>
                  <a:srgbClr val="00B050"/>
                </a:solidFill>
              </a:rPr>
              <a:t>links folder)</a:t>
            </a:r>
          </a:p>
          <a:p>
            <a:pPr marL="0" indent="0">
              <a:buNone/>
            </a:pPr>
            <a:r>
              <a:rPr lang="en-US" altLang="zh-TW" sz="1900" dirty="0" smtClean="0">
                <a:solidFill>
                  <a:srgbClr val="FF0000"/>
                </a:solidFill>
              </a:rPr>
              <a:t>In: </a:t>
            </a:r>
          </a:p>
          <a:p>
            <a:pPr marL="0" indent="0">
              <a:buNone/>
            </a:pPr>
            <a:r>
              <a:rPr lang="en-US" altLang="zh-TW" sz="1900" dirty="0" smtClean="0">
                <a:solidFill>
                  <a:srgbClr val="FF0000"/>
                </a:solidFill>
              </a:rPr>
              <a:t>[</a:t>
            </a:r>
            <a:r>
              <a:rPr lang="en-US" altLang="zh-TW" sz="1900" dirty="0">
                <a:solidFill>
                  <a:srgbClr val="FF0000"/>
                </a:solidFill>
              </a:rPr>
              <a:t>inputfile].</a:t>
            </a:r>
            <a:r>
              <a:rPr lang="en-US" altLang="zh-TW" sz="1900" dirty="0" smtClean="0">
                <a:solidFill>
                  <a:srgbClr val="FF0000"/>
                </a:solidFill>
              </a:rPr>
              <a:t>txt</a:t>
            </a:r>
          </a:p>
          <a:p>
            <a:pPr marL="0" indent="0">
              <a:buNone/>
            </a:pPr>
            <a:r>
              <a:rPr lang="en-US" altLang="zh-TW" sz="1900" dirty="0" smtClean="0">
                <a:solidFill>
                  <a:srgbClr val="FF0000"/>
                </a:solidFill>
              </a:rPr>
              <a:t>Out:</a:t>
            </a:r>
          </a:p>
          <a:p>
            <a:pPr marL="0" indent="0">
              <a:buNone/>
            </a:pPr>
            <a:r>
              <a:rPr lang="pl-PL" altLang="zh-TW" sz="2000" dirty="0" smtClean="0">
                <a:solidFill>
                  <a:srgbClr val="FF0000"/>
                </a:solidFill>
              </a:rPr>
              <a:t>EC-U-1998-05-18.nc</a:t>
            </a:r>
            <a:r>
              <a:rPr lang="en-US" altLang="zh-TW" sz="2000" dirty="0" smtClean="0">
                <a:solidFill>
                  <a:srgbClr val="FF0000"/>
                </a:solidFill>
              </a:rPr>
              <a:t> …</a:t>
            </a:r>
            <a:endParaRPr lang="pl-PL" altLang="zh-TW" sz="2000" dirty="0">
              <a:solidFill>
                <a:srgbClr val="FF0000"/>
              </a:solidFill>
            </a:endParaRPr>
          </a:p>
          <a:p>
            <a:pPr marL="0" indent="0">
              <a:buNone/>
            </a:pPr>
            <a:r>
              <a:rPr lang="pl-PL" altLang="zh-TW" sz="2000" dirty="0" smtClean="0">
                <a:solidFill>
                  <a:srgbClr val="FF0000"/>
                </a:solidFill>
              </a:rPr>
              <a:t>co-1.nc</a:t>
            </a:r>
            <a:r>
              <a:rPr lang="en-US" altLang="zh-TW" sz="2000" dirty="0" smtClean="0">
                <a:solidFill>
                  <a:srgbClr val="FF0000"/>
                </a:solidFill>
              </a:rPr>
              <a:t> … </a:t>
            </a:r>
            <a:endParaRPr lang="en-US" altLang="zh-TW" sz="1900" dirty="0">
              <a:solidFill>
                <a:srgbClr val="FF0000"/>
              </a:solidFill>
            </a:endParaRPr>
          </a:p>
          <a:p>
            <a:pPr marL="0" indent="0">
              <a:buNone/>
            </a:pPr>
            <a:endParaRPr lang="en-US" altLang="zh-TW" sz="2000" dirty="0" smtClean="0">
              <a:solidFill>
                <a:srgbClr val="FF0000"/>
              </a:solidFill>
            </a:endParaRPr>
          </a:p>
          <a:p>
            <a:pPr marL="0" indent="0">
              <a:buNone/>
            </a:pPr>
            <a:endParaRPr lang="zh-TW" altLang="en-US" sz="2000" dirty="0">
              <a:solidFill>
                <a:srgbClr val="FF0000"/>
              </a:solidFill>
            </a:endParaRPr>
          </a:p>
        </p:txBody>
      </p:sp>
      <p:sp>
        <p:nvSpPr>
          <p:cNvPr id="10" name="內容版面配置區 2"/>
          <p:cNvSpPr txBox="1">
            <a:spLocks/>
          </p:cNvSpPr>
          <p:nvPr/>
        </p:nvSpPr>
        <p:spPr>
          <a:xfrm>
            <a:off x="177338" y="1641429"/>
            <a:ext cx="275636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altLang="zh-TW" sz="2200" dirty="0" smtClean="0">
                <a:solidFill>
                  <a:srgbClr val="FF0000"/>
                </a:solidFill>
              </a:rPr>
              <a:t>[inputfile].txt </a:t>
            </a:r>
          </a:p>
          <a:p>
            <a:pPr marL="514350" indent="-514350">
              <a:buAutoNum type="arabicPlain"/>
            </a:pPr>
            <a:r>
              <a:rPr lang="da-DK" altLang="zh-TW" sz="900" dirty="0" smtClean="0"/>
              <a:t>for inputfile </a:t>
            </a:r>
          </a:p>
          <a:p>
            <a:pPr marL="0" indent="0">
              <a:buNone/>
            </a:pPr>
            <a:r>
              <a:rPr lang="da-DK" altLang="zh-TW" sz="900" dirty="0" smtClean="0"/>
              <a:t>1998-05-15 </a:t>
            </a:r>
            <a:r>
              <a:rPr lang="da-DK" altLang="zh-TW" sz="900" dirty="0"/>
              <a:t>1998-05-21 lat -10 60 lon 60 170 end</a:t>
            </a:r>
          </a:p>
          <a:p>
            <a:pPr marL="0" indent="0">
              <a:buNone/>
            </a:pPr>
            <a:r>
              <a:rPr lang="da-DK" altLang="zh-TW" sz="900" dirty="0"/>
              <a:t>1998-05-21 1998-05-27 lat -10 60 lon 60 170 end</a:t>
            </a:r>
          </a:p>
          <a:p>
            <a:pPr marL="0" indent="0">
              <a:buNone/>
            </a:pPr>
            <a:r>
              <a:rPr lang="da-DK" altLang="zh-TW" sz="900" dirty="0"/>
              <a:t>1999-05-24 1999-05-30 lat -10 60 lon 60 170 end</a:t>
            </a:r>
          </a:p>
          <a:p>
            <a:pPr marL="0" indent="0">
              <a:buNone/>
            </a:pPr>
            <a:r>
              <a:rPr lang="da-DK" altLang="zh-TW" sz="900" dirty="0"/>
              <a:t>2000-05-16 2000-05-22 lat -10 60 lon 60 170 end</a:t>
            </a:r>
          </a:p>
          <a:p>
            <a:pPr marL="0" indent="0">
              <a:buNone/>
            </a:pPr>
            <a:r>
              <a:rPr lang="da-DK" altLang="zh-TW" sz="900" dirty="0"/>
              <a:t>2001-05-16 2001-05-22 lat -10 60 lon 60 170 end</a:t>
            </a:r>
          </a:p>
          <a:p>
            <a:pPr marL="0" indent="0">
              <a:buNone/>
            </a:pPr>
            <a:r>
              <a:rPr lang="da-DK" altLang="zh-TW" sz="900" dirty="0"/>
              <a:t>2002-05-07 2002-05-13 lat -10 60 lon 60 170 end</a:t>
            </a:r>
          </a:p>
          <a:p>
            <a:pPr marL="0" indent="0">
              <a:buNone/>
            </a:pPr>
            <a:r>
              <a:rPr lang="da-DK" altLang="zh-TW" sz="900" dirty="0"/>
              <a:t>2002-05-13 2002-05-19 lat -10 60 lon 60 170 end</a:t>
            </a:r>
          </a:p>
          <a:p>
            <a:pPr marL="0" indent="0">
              <a:buNone/>
            </a:pPr>
            <a:r>
              <a:rPr lang="da-DK" altLang="zh-TW" sz="900" dirty="0"/>
              <a:t>2003-05-12 2003-05-18 lat -10 60 lon 60 170 end</a:t>
            </a:r>
          </a:p>
          <a:p>
            <a:pPr marL="0" indent="0">
              <a:buNone/>
            </a:pPr>
            <a:r>
              <a:rPr lang="da-DK" altLang="zh-TW" sz="900" dirty="0"/>
              <a:t>2004-05-10 2004-05-16 lat -10 60 lon 60 170 end</a:t>
            </a:r>
          </a:p>
          <a:p>
            <a:pPr marL="0" indent="0">
              <a:buNone/>
            </a:pPr>
            <a:r>
              <a:rPr lang="da-DK" altLang="zh-TW" sz="900" dirty="0"/>
              <a:t>2005-05-06 2005-05-12 lat -10 60 lon 60 170 end</a:t>
            </a:r>
            <a:endParaRPr lang="zh-TW" altLang="en-US" sz="900" dirty="0"/>
          </a:p>
        </p:txBody>
      </p:sp>
      <p:sp>
        <p:nvSpPr>
          <p:cNvPr id="11" name="內容版面配置區 2"/>
          <p:cNvSpPr txBox="1">
            <a:spLocks/>
          </p:cNvSpPr>
          <p:nvPr/>
        </p:nvSpPr>
        <p:spPr>
          <a:xfrm>
            <a:off x="9555797" y="1626179"/>
            <a:ext cx="2634611" cy="5230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000" dirty="0" smtClean="0">
                <a:solidFill>
                  <a:srgbClr val="FF0000"/>
                </a:solidFill>
              </a:rPr>
              <a:t>[</a:t>
            </a:r>
            <a:r>
              <a:rPr lang="en-US" altLang="zh-TW" sz="2000" dirty="0" err="1" smtClean="0">
                <a:solidFill>
                  <a:srgbClr val="FF0000"/>
                </a:solidFill>
              </a:rPr>
              <a:t>renamefolder</a:t>
            </a:r>
            <a:r>
              <a:rPr lang="en-US" altLang="zh-TW" sz="2000" dirty="0" smtClean="0">
                <a:solidFill>
                  <a:srgbClr val="FF0000"/>
                </a:solidFill>
              </a:rPr>
              <a:t>]/*</a:t>
            </a:r>
            <a:r>
              <a:rPr lang="en-US" altLang="zh-TW" sz="2000" dirty="0" err="1" smtClean="0">
                <a:solidFill>
                  <a:srgbClr val="FF0000"/>
                </a:solidFill>
              </a:rPr>
              <a:t>nc</a:t>
            </a:r>
            <a:endParaRPr lang="en-US" altLang="zh-TW" sz="2000" dirty="0" smtClean="0">
              <a:solidFill>
                <a:srgbClr val="FF0000"/>
              </a:solidFill>
            </a:endParaRPr>
          </a:p>
          <a:p>
            <a:pPr marL="0" indent="0">
              <a:lnSpc>
                <a:spcPct val="70000"/>
              </a:lnSpc>
              <a:buNone/>
            </a:pPr>
            <a:r>
              <a:rPr lang="pl-PL" altLang="zh-TW" sz="2000" dirty="0" smtClean="0"/>
              <a:t>co-1.nc  </a:t>
            </a:r>
            <a:endParaRPr lang="en-US" altLang="zh-TW" sz="2000" dirty="0" smtClean="0"/>
          </a:p>
          <a:p>
            <a:pPr marL="0" indent="0">
              <a:lnSpc>
                <a:spcPct val="70000"/>
              </a:lnSpc>
              <a:buNone/>
            </a:pPr>
            <a:r>
              <a:rPr lang="pl-PL" altLang="zh-TW" sz="2000" dirty="0" smtClean="0"/>
              <a:t>co-</a:t>
            </a:r>
            <a:r>
              <a:rPr lang="en-US" altLang="zh-TW" sz="2000" dirty="0" smtClean="0"/>
              <a:t>2</a:t>
            </a:r>
            <a:r>
              <a:rPr lang="pl-PL" altLang="zh-TW" sz="2000" dirty="0" smtClean="0"/>
              <a:t>.nc </a:t>
            </a:r>
            <a:endParaRPr lang="en-US" altLang="zh-TW" sz="2000" dirty="0" smtClean="0"/>
          </a:p>
          <a:p>
            <a:pPr marL="0" indent="0">
              <a:lnSpc>
                <a:spcPct val="70000"/>
              </a:lnSpc>
              <a:buNone/>
            </a:pPr>
            <a:r>
              <a:rPr lang="pl-PL" altLang="zh-TW" sz="2000" dirty="0" smtClean="0"/>
              <a:t>co-</a:t>
            </a:r>
            <a:r>
              <a:rPr lang="en-US" altLang="zh-TW" sz="2000" dirty="0" smtClean="0"/>
              <a:t>3</a:t>
            </a:r>
            <a:r>
              <a:rPr lang="pl-PL" altLang="zh-TW" sz="2000" dirty="0" smtClean="0"/>
              <a:t>.nc  </a:t>
            </a:r>
            <a:endParaRPr lang="en-US" altLang="zh-TW" sz="2000" dirty="0" smtClean="0"/>
          </a:p>
          <a:p>
            <a:pPr marL="0" indent="0">
              <a:lnSpc>
                <a:spcPct val="70000"/>
              </a:lnSpc>
              <a:buNone/>
            </a:pPr>
            <a:r>
              <a:rPr lang="pl-PL" altLang="zh-TW" sz="2000" dirty="0" smtClean="0"/>
              <a:t>co-</a:t>
            </a:r>
            <a:r>
              <a:rPr lang="en-US" altLang="zh-TW" sz="2000" dirty="0" smtClean="0"/>
              <a:t>4</a:t>
            </a:r>
            <a:r>
              <a:rPr lang="pl-PL" altLang="zh-TW" sz="2000" dirty="0" smtClean="0"/>
              <a:t>.nc  </a:t>
            </a:r>
            <a:endParaRPr lang="en-US" altLang="zh-TW" sz="2000" dirty="0" smtClean="0"/>
          </a:p>
          <a:p>
            <a:pPr marL="0" indent="0">
              <a:lnSpc>
                <a:spcPct val="70000"/>
              </a:lnSpc>
              <a:buNone/>
            </a:pPr>
            <a:r>
              <a:rPr lang="pl-PL" altLang="zh-TW" sz="2000" dirty="0" smtClean="0"/>
              <a:t>co-</a:t>
            </a:r>
            <a:r>
              <a:rPr lang="en-US" altLang="zh-TW" sz="2000" dirty="0" smtClean="0"/>
              <a:t>5</a:t>
            </a:r>
            <a:r>
              <a:rPr lang="pl-PL" altLang="zh-TW" sz="2000" dirty="0" smtClean="0"/>
              <a:t>.nc  </a:t>
            </a:r>
            <a:endParaRPr lang="en-US" altLang="zh-TW" sz="2000" dirty="0" smtClean="0"/>
          </a:p>
          <a:p>
            <a:pPr marL="0" indent="0">
              <a:lnSpc>
                <a:spcPct val="70000"/>
              </a:lnSpc>
              <a:buNone/>
            </a:pPr>
            <a:r>
              <a:rPr lang="pl-PL" altLang="zh-TW" sz="2000" dirty="0" smtClean="0"/>
              <a:t>co-</a:t>
            </a:r>
            <a:r>
              <a:rPr lang="en-US" altLang="zh-TW" sz="2000" dirty="0" smtClean="0"/>
              <a:t>6</a:t>
            </a:r>
            <a:r>
              <a:rPr lang="pl-PL" altLang="zh-TW" sz="2000" dirty="0" smtClean="0"/>
              <a:t>.nc  </a:t>
            </a:r>
            <a:endParaRPr lang="en-US" altLang="zh-TW" sz="2000" dirty="0" smtClean="0"/>
          </a:p>
          <a:p>
            <a:pPr marL="0" indent="0">
              <a:lnSpc>
                <a:spcPct val="70000"/>
              </a:lnSpc>
              <a:buNone/>
            </a:pPr>
            <a:r>
              <a:rPr lang="pl-PL" altLang="zh-TW" sz="2000" dirty="0" smtClean="0"/>
              <a:t>co-</a:t>
            </a:r>
            <a:r>
              <a:rPr lang="en-US" altLang="zh-TW" sz="2000" dirty="0" smtClean="0"/>
              <a:t>7</a:t>
            </a:r>
            <a:r>
              <a:rPr lang="pl-PL" altLang="zh-TW" sz="2000" dirty="0" smtClean="0"/>
              <a:t>.nc</a:t>
            </a:r>
            <a:endParaRPr lang="en-US" altLang="zh-TW" sz="2000" dirty="0" smtClean="0"/>
          </a:p>
          <a:p>
            <a:pPr marL="0" indent="0">
              <a:lnSpc>
                <a:spcPct val="70000"/>
              </a:lnSpc>
              <a:buNone/>
            </a:pPr>
            <a:r>
              <a:rPr lang="pl-PL" altLang="zh-TW" sz="2000" dirty="0" smtClean="0"/>
              <a:t>co-</a:t>
            </a:r>
            <a:r>
              <a:rPr lang="en-US" altLang="zh-TW" sz="2000" dirty="0"/>
              <a:t>8</a:t>
            </a:r>
            <a:r>
              <a:rPr lang="pl-PL" altLang="zh-TW" sz="2000" dirty="0" smtClean="0"/>
              <a:t>.nc  </a:t>
            </a:r>
            <a:endParaRPr lang="en-US" altLang="zh-TW" sz="2000" dirty="0" smtClean="0"/>
          </a:p>
          <a:p>
            <a:pPr marL="0" indent="0">
              <a:lnSpc>
                <a:spcPct val="70000"/>
              </a:lnSpc>
              <a:buNone/>
            </a:pPr>
            <a:r>
              <a:rPr lang="pl-PL" altLang="zh-TW" sz="2000" dirty="0" smtClean="0"/>
              <a:t>co-</a:t>
            </a:r>
            <a:r>
              <a:rPr lang="en-US" altLang="zh-TW" sz="2000" dirty="0"/>
              <a:t>9</a:t>
            </a:r>
            <a:r>
              <a:rPr lang="pl-PL" altLang="zh-TW" sz="2000" dirty="0" smtClean="0"/>
              <a:t>.nc  </a:t>
            </a:r>
            <a:endParaRPr lang="en-US" altLang="zh-TW" sz="2000" dirty="0" smtClean="0"/>
          </a:p>
          <a:p>
            <a:pPr marL="0" indent="0">
              <a:lnSpc>
                <a:spcPct val="70000"/>
              </a:lnSpc>
              <a:buNone/>
            </a:pPr>
            <a:r>
              <a:rPr lang="pl-PL" altLang="zh-TW" sz="2000" dirty="0" smtClean="0"/>
              <a:t>co-</a:t>
            </a:r>
            <a:r>
              <a:rPr lang="en-US" altLang="zh-TW" sz="2000" dirty="0" smtClean="0"/>
              <a:t>10</a:t>
            </a:r>
            <a:r>
              <a:rPr lang="pl-PL" altLang="zh-TW" sz="2000" dirty="0" smtClean="0"/>
              <a:t>.nc</a:t>
            </a:r>
            <a:endParaRPr lang="en-US" altLang="zh-TW" sz="2000" dirty="0" smtClean="0"/>
          </a:p>
          <a:p>
            <a:pPr>
              <a:lnSpc>
                <a:spcPct val="70000"/>
              </a:lnSpc>
            </a:pPr>
            <a:r>
              <a:rPr lang="en-US" altLang="zh-TW" sz="2000" dirty="0" smtClean="0">
                <a:solidFill>
                  <a:srgbClr val="0070C0"/>
                </a:solidFill>
              </a:rPr>
              <a:t>Renamed symbolic links from  [</a:t>
            </a:r>
            <a:r>
              <a:rPr lang="en-US" altLang="zh-TW" sz="2000" dirty="0" err="1">
                <a:solidFill>
                  <a:srgbClr val="0070C0"/>
                </a:solidFill>
              </a:rPr>
              <a:t>outfilepath</a:t>
            </a:r>
            <a:r>
              <a:rPr lang="en-US" altLang="zh-TW" sz="2000" dirty="0">
                <a:solidFill>
                  <a:srgbClr val="0070C0"/>
                </a:solidFill>
              </a:rPr>
              <a:t>]/*</a:t>
            </a:r>
            <a:r>
              <a:rPr lang="en-US" altLang="zh-TW" sz="2000" dirty="0" err="1" smtClean="0">
                <a:solidFill>
                  <a:srgbClr val="0070C0"/>
                </a:solidFill>
              </a:rPr>
              <a:t>nc</a:t>
            </a:r>
            <a:endParaRPr lang="en-US" altLang="zh-TW" sz="2000" dirty="0" smtClean="0">
              <a:solidFill>
                <a:srgbClr val="0070C0"/>
              </a:solidFill>
            </a:endParaRPr>
          </a:p>
          <a:p>
            <a:pPr>
              <a:lnSpc>
                <a:spcPct val="70000"/>
              </a:lnSpc>
            </a:pPr>
            <a:r>
              <a:rPr lang="en-US" altLang="zh-TW" sz="2000" dirty="0" smtClean="0">
                <a:solidFill>
                  <a:srgbClr val="0070C0"/>
                </a:solidFill>
              </a:rPr>
              <a:t>For control file</a:t>
            </a:r>
            <a:endParaRPr lang="en-US" altLang="zh-TW" sz="2000" dirty="0">
              <a:solidFill>
                <a:srgbClr val="0070C0"/>
              </a:solidFill>
            </a:endParaRPr>
          </a:p>
          <a:p>
            <a:pPr>
              <a:lnSpc>
                <a:spcPct val="70000"/>
              </a:lnSpc>
            </a:pPr>
            <a:endParaRPr lang="en-US" altLang="zh-TW" sz="2000" dirty="0" smtClean="0">
              <a:solidFill>
                <a:srgbClr val="0070C0"/>
              </a:solidFill>
            </a:endParaRPr>
          </a:p>
          <a:p>
            <a:pPr marL="0" indent="0">
              <a:buNone/>
            </a:pPr>
            <a:endParaRPr lang="pl-PL" altLang="zh-TW" sz="2400" dirty="0" smtClean="0"/>
          </a:p>
          <a:p>
            <a:endParaRPr lang="pl-PL" altLang="zh-TW" dirty="0"/>
          </a:p>
        </p:txBody>
      </p:sp>
      <p:sp>
        <p:nvSpPr>
          <p:cNvPr id="12" name="標題 1"/>
          <p:cNvSpPr txBox="1">
            <a:spLocks/>
          </p:cNvSpPr>
          <p:nvPr/>
        </p:nvSpPr>
        <p:spPr>
          <a:xfrm>
            <a:off x="0" y="24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dirty="0" smtClean="0"/>
              <a:t>ERA-interim  -&gt; </a:t>
            </a:r>
            <a:r>
              <a:rPr lang="en-US" altLang="zh-TW" sz="2000" dirty="0">
                <a:solidFill>
                  <a:srgbClr val="002060"/>
                </a:solidFill>
              </a:rPr>
              <a:t>ecreadfile_crossyear.sh</a:t>
            </a:r>
            <a:r>
              <a:rPr lang="en-US" altLang="zh-TW" sz="2000" dirty="0" smtClean="0">
                <a:solidFill>
                  <a:srgbClr val="FF0000"/>
                </a:solidFill>
              </a:rPr>
              <a:t>  </a:t>
            </a:r>
            <a:br>
              <a:rPr lang="en-US" altLang="zh-TW" sz="2000" dirty="0" smtClean="0">
                <a:solidFill>
                  <a:srgbClr val="FF0000"/>
                </a:solidFill>
              </a:rPr>
            </a:br>
            <a:r>
              <a:rPr lang="en-US" altLang="zh-TW" sz="2000" dirty="0" smtClean="0"/>
              <a:t>TRMM 3B42 -&gt; </a:t>
            </a:r>
            <a:r>
              <a:rPr lang="en-US" altLang="zh-TW" sz="2000" dirty="0">
                <a:solidFill>
                  <a:srgbClr val="002060"/>
                </a:solidFill>
              </a:rPr>
              <a:t>trmmreadfile_crossyear.sh</a:t>
            </a:r>
            <a:endParaRPr lang="zh-TW" altLang="en-US" sz="2000" dirty="0">
              <a:solidFill>
                <a:srgbClr val="002060"/>
              </a:solidFill>
            </a:endParaRPr>
          </a:p>
        </p:txBody>
      </p:sp>
    </p:spTree>
    <p:extLst>
      <p:ext uri="{BB962C8B-B14F-4D97-AF65-F5344CB8AC3E}">
        <p14:creationId xmlns:p14="http://schemas.microsoft.com/office/powerpoint/2010/main" val="33923018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rotWithShape="1">
          <a:blip r:embed="rId2"/>
          <a:srcRect r="21749" b="13736"/>
          <a:stretch/>
        </p:blipFill>
        <p:spPr>
          <a:xfrm>
            <a:off x="131274" y="-95100"/>
            <a:ext cx="12708426" cy="6742390"/>
          </a:xfrm>
          <a:prstGeom prst="rect">
            <a:avLst/>
          </a:prstGeom>
        </p:spPr>
      </p:pic>
      <p:sp>
        <p:nvSpPr>
          <p:cNvPr id="5" name="內容版面配置區 2"/>
          <p:cNvSpPr txBox="1">
            <a:spLocks/>
          </p:cNvSpPr>
          <p:nvPr/>
        </p:nvSpPr>
        <p:spPr>
          <a:xfrm>
            <a:off x="7397621" y="654460"/>
            <a:ext cx="4605856" cy="67369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smtClean="0">
                <a:solidFill>
                  <a:schemeClr val="bg1"/>
                </a:solidFill>
              </a:rPr>
              <a:t>readfile.sh</a:t>
            </a:r>
          </a:p>
          <a:p>
            <a:pPr marL="0" indent="0">
              <a:buNone/>
            </a:pPr>
            <a:endParaRPr lang="en-US" altLang="zh-TW" sz="300" dirty="0"/>
          </a:p>
          <a:p>
            <a:pPr marL="0" indent="0">
              <a:buNone/>
            </a:pPr>
            <a:r>
              <a:rPr lang="en-US" altLang="zh-TW" sz="2400" dirty="0" smtClean="0">
                <a:solidFill>
                  <a:srgbClr val="00B050"/>
                </a:solidFill>
              </a:rPr>
              <a:t>[inputfile].txt</a:t>
            </a:r>
          </a:p>
          <a:p>
            <a:pPr marL="0" indent="0">
              <a:buNone/>
            </a:pPr>
            <a:r>
              <a:rPr lang="en-US" altLang="zh-TW" sz="2400" dirty="0" err="1" smtClean="0">
                <a:solidFill>
                  <a:srgbClr val="00B050"/>
                </a:solidFill>
              </a:rPr>
              <a:t>Outfilepath</a:t>
            </a:r>
            <a:r>
              <a:rPr lang="en-US" altLang="zh-TW" sz="2400" dirty="0" smtClean="0">
                <a:solidFill>
                  <a:srgbClr val="00B050"/>
                </a:solidFill>
              </a:rPr>
              <a:t> (output files folder)</a:t>
            </a:r>
          </a:p>
          <a:p>
            <a:pPr marL="0" indent="0">
              <a:buNone/>
            </a:pPr>
            <a:r>
              <a:rPr lang="en-US" altLang="zh-TW" sz="2400" dirty="0" smtClean="0">
                <a:solidFill>
                  <a:srgbClr val="00B050"/>
                </a:solidFill>
              </a:rPr>
              <a:t>Time range (day)</a:t>
            </a:r>
          </a:p>
          <a:p>
            <a:pPr marL="0" indent="0">
              <a:buNone/>
            </a:pPr>
            <a:r>
              <a:rPr lang="en-US" altLang="zh-TW" sz="2400" dirty="0" smtClean="0">
                <a:solidFill>
                  <a:srgbClr val="00B050"/>
                </a:solidFill>
              </a:rPr>
              <a:t>Output </a:t>
            </a:r>
            <a:r>
              <a:rPr lang="en-US" altLang="zh-TW" sz="2400" dirty="0" err="1" smtClean="0">
                <a:solidFill>
                  <a:srgbClr val="00B050"/>
                </a:solidFill>
              </a:rPr>
              <a:t>var</a:t>
            </a:r>
            <a:r>
              <a:rPr lang="en-US" altLang="zh-TW" sz="2400" dirty="0" smtClean="0">
                <a:solidFill>
                  <a:srgbClr val="00B050"/>
                </a:solidFill>
              </a:rPr>
              <a:t> </a:t>
            </a:r>
          </a:p>
          <a:p>
            <a:pPr marL="0" indent="0">
              <a:buNone/>
            </a:pPr>
            <a:r>
              <a:rPr lang="en-US" altLang="zh-TW" sz="2400" dirty="0" err="1" smtClean="0">
                <a:solidFill>
                  <a:srgbClr val="00B050"/>
                </a:solidFill>
              </a:rPr>
              <a:t>Folderpath</a:t>
            </a:r>
            <a:r>
              <a:rPr lang="en-US" altLang="zh-TW" sz="2400" dirty="0" smtClean="0">
                <a:solidFill>
                  <a:srgbClr val="00B050"/>
                </a:solidFill>
              </a:rPr>
              <a:t> (shell script file path)</a:t>
            </a:r>
          </a:p>
          <a:p>
            <a:pPr marL="0" indent="0">
              <a:buNone/>
            </a:pPr>
            <a:endParaRPr lang="en-US" altLang="zh-TW" sz="2400" dirty="0">
              <a:solidFill>
                <a:srgbClr val="00B050"/>
              </a:solidFill>
            </a:endParaRPr>
          </a:p>
          <a:p>
            <a:pPr marL="0" indent="0">
              <a:buNone/>
            </a:pPr>
            <a:endParaRPr lang="en-US" altLang="zh-TW" sz="3200" dirty="0" smtClean="0">
              <a:solidFill>
                <a:srgbClr val="00B050"/>
              </a:solidFill>
            </a:endParaRPr>
          </a:p>
          <a:p>
            <a:pPr marL="0" indent="0">
              <a:buNone/>
            </a:pPr>
            <a:r>
              <a:rPr lang="en-US" altLang="zh-TW" sz="2400" dirty="0" err="1" smtClean="0">
                <a:solidFill>
                  <a:srgbClr val="00B050"/>
                </a:solidFill>
              </a:rPr>
              <a:t>Renamefolder</a:t>
            </a:r>
            <a:r>
              <a:rPr lang="en-US" altLang="zh-TW" sz="2400" dirty="0" smtClean="0">
                <a:solidFill>
                  <a:srgbClr val="00B050"/>
                </a:solidFill>
              </a:rPr>
              <a:t> </a:t>
            </a:r>
            <a:r>
              <a:rPr lang="en-US" altLang="zh-TW" sz="2400" dirty="0">
                <a:solidFill>
                  <a:srgbClr val="00B050"/>
                </a:solidFill>
              </a:rPr>
              <a:t>(symbolic </a:t>
            </a:r>
            <a:r>
              <a:rPr lang="en-US" altLang="zh-TW" sz="2400" dirty="0" smtClean="0">
                <a:solidFill>
                  <a:srgbClr val="00B050"/>
                </a:solidFill>
              </a:rPr>
              <a:t>links folder)</a:t>
            </a:r>
          </a:p>
          <a:p>
            <a:pPr marL="0" indent="0">
              <a:buNone/>
            </a:pPr>
            <a:endParaRPr lang="en-US" altLang="zh-TW" sz="2000" dirty="0" smtClean="0">
              <a:solidFill>
                <a:srgbClr val="FF0000"/>
              </a:solidFill>
            </a:endParaRPr>
          </a:p>
          <a:p>
            <a:pPr marL="0" indent="0">
              <a:buNone/>
            </a:pPr>
            <a:endParaRPr lang="zh-TW" altLang="en-US" sz="2000" dirty="0">
              <a:solidFill>
                <a:srgbClr val="FF0000"/>
              </a:solidFill>
            </a:endParaRPr>
          </a:p>
        </p:txBody>
      </p:sp>
      <p:cxnSp>
        <p:nvCxnSpPr>
          <p:cNvPr id="6" name="直線單箭頭接點 5"/>
          <p:cNvCxnSpPr/>
          <p:nvPr/>
        </p:nvCxnSpPr>
        <p:spPr>
          <a:xfrm flipH="1" flipV="1">
            <a:off x="2022335" y="1764314"/>
            <a:ext cx="5375286" cy="6518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H="1" flipV="1">
            <a:off x="4978400" y="1443121"/>
            <a:ext cx="2419221" cy="47761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flipV="1">
            <a:off x="4978400" y="1133676"/>
            <a:ext cx="2419221" cy="40718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flipV="1">
            <a:off x="1574800" y="2440976"/>
            <a:ext cx="5822822" cy="4548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H="1">
            <a:off x="1697979" y="3054501"/>
            <a:ext cx="648711" cy="2854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flipH="1">
            <a:off x="2346690" y="2507563"/>
            <a:ext cx="8092" cy="5760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H="1">
            <a:off x="5680610" y="3400278"/>
            <a:ext cx="1717010" cy="83994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H="1">
            <a:off x="6210301" y="4744676"/>
            <a:ext cx="1187319" cy="38612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194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向右箭號 6"/>
          <p:cNvSpPr/>
          <p:nvPr/>
        </p:nvSpPr>
        <p:spPr>
          <a:xfrm>
            <a:off x="2808599" y="2254108"/>
            <a:ext cx="2337935" cy="357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內容版面配置區 2"/>
          <p:cNvSpPr txBox="1">
            <a:spLocks/>
          </p:cNvSpPr>
          <p:nvPr/>
        </p:nvSpPr>
        <p:spPr>
          <a:xfrm>
            <a:off x="2917499" y="1757345"/>
            <a:ext cx="2635366" cy="4960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smtClean="0"/>
              <a:t>Setctl.sh</a:t>
            </a:r>
          </a:p>
          <a:p>
            <a:pPr marL="0" indent="0">
              <a:buNone/>
            </a:pPr>
            <a:endParaRPr lang="en-US" altLang="zh-TW" dirty="0"/>
          </a:p>
          <a:p>
            <a:pPr marL="0" indent="0">
              <a:buNone/>
            </a:pPr>
            <a:r>
              <a:rPr lang="en-US" altLang="zh-TW" sz="1900" dirty="0" smtClean="0">
                <a:solidFill>
                  <a:srgbClr val="00B050"/>
                </a:solidFill>
              </a:rPr>
              <a:t>[</a:t>
            </a:r>
            <a:r>
              <a:rPr lang="en-US" altLang="zh-TW" sz="1900" dirty="0" err="1" smtClean="0">
                <a:solidFill>
                  <a:srgbClr val="00B050"/>
                </a:solidFill>
              </a:rPr>
              <a:t>ctl</a:t>
            </a:r>
            <a:r>
              <a:rPr lang="en-US" altLang="zh-TW" sz="1900" dirty="0" smtClean="0">
                <a:solidFill>
                  <a:srgbClr val="00B050"/>
                </a:solidFill>
              </a:rPr>
              <a:t>].</a:t>
            </a:r>
            <a:r>
              <a:rPr lang="en-US" altLang="zh-TW" sz="1900" dirty="0" err="1" smtClean="0">
                <a:solidFill>
                  <a:srgbClr val="00B050"/>
                </a:solidFill>
              </a:rPr>
              <a:t>ctl</a:t>
            </a:r>
            <a:endParaRPr lang="en-US" altLang="zh-TW" sz="1900" dirty="0" smtClean="0">
              <a:solidFill>
                <a:srgbClr val="00B050"/>
              </a:solidFill>
            </a:endParaRPr>
          </a:p>
          <a:p>
            <a:pPr marL="0" indent="0">
              <a:buNone/>
            </a:pPr>
            <a:r>
              <a:rPr lang="en-US" altLang="zh-TW" sz="1900" dirty="0" err="1" smtClean="0">
                <a:solidFill>
                  <a:srgbClr val="00B050"/>
                </a:solidFill>
              </a:rPr>
              <a:t>Renamefolder</a:t>
            </a:r>
            <a:endParaRPr lang="en-US" altLang="zh-TW" sz="1900" dirty="0" smtClean="0">
              <a:solidFill>
                <a:srgbClr val="00B050"/>
              </a:solidFill>
            </a:endParaRPr>
          </a:p>
          <a:p>
            <a:pPr marL="0" indent="0">
              <a:buNone/>
            </a:pPr>
            <a:r>
              <a:rPr lang="en-US" altLang="zh-TW" sz="1900" dirty="0">
                <a:solidFill>
                  <a:srgbClr val="00B050"/>
                </a:solidFill>
              </a:rPr>
              <a:t>Time range (day)</a:t>
            </a:r>
          </a:p>
          <a:p>
            <a:pPr marL="0" indent="0">
              <a:buNone/>
            </a:pPr>
            <a:r>
              <a:rPr lang="en-US" altLang="zh-TW" sz="1900" dirty="0" err="1" smtClean="0">
                <a:solidFill>
                  <a:srgbClr val="00B050"/>
                </a:solidFill>
              </a:rPr>
              <a:t>Newvar</a:t>
            </a:r>
            <a:r>
              <a:rPr lang="en-US" altLang="zh-TW" sz="1900" dirty="0" smtClean="0">
                <a:solidFill>
                  <a:srgbClr val="00B050"/>
                </a:solidFill>
              </a:rPr>
              <a:t> (</a:t>
            </a:r>
            <a:r>
              <a:rPr lang="en-US" altLang="zh-TW" sz="1900" dirty="0" err="1" smtClean="0">
                <a:solidFill>
                  <a:srgbClr val="00B050"/>
                </a:solidFill>
              </a:rPr>
              <a:t>var</a:t>
            </a:r>
            <a:r>
              <a:rPr lang="en-US" altLang="zh-TW" sz="1900" dirty="0" smtClean="0">
                <a:solidFill>
                  <a:srgbClr val="00B050"/>
                </a:solidFill>
              </a:rPr>
              <a:t> name in </a:t>
            </a:r>
            <a:r>
              <a:rPr lang="en-US" altLang="zh-TW" sz="1900" dirty="0" err="1" smtClean="0">
                <a:solidFill>
                  <a:srgbClr val="00B050"/>
                </a:solidFill>
              </a:rPr>
              <a:t>ctl</a:t>
            </a:r>
            <a:r>
              <a:rPr lang="en-US" altLang="zh-TW" sz="1900" dirty="0" smtClean="0">
                <a:solidFill>
                  <a:srgbClr val="00B050"/>
                </a:solidFill>
              </a:rPr>
              <a:t>)</a:t>
            </a:r>
          </a:p>
          <a:p>
            <a:pPr marL="0" indent="0">
              <a:buNone/>
            </a:pPr>
            <a:r>
              <a:rPr lang="en-US" altLang="zh-TW" sz="1900" dirty="0" smtClean="0">
                <a:solidFill>
                  <a:srgbClr val="00B050"/>
                </a:solidFill>
              </a:rPr>
              <a:t> </a:t>
            </a:r>
            <a:r>
              <a:rPr lang="en-US" altLang="zh-TW" sz="1800" dirty="0">
                <a:solidFill>
                  <a:srgbClr val="FF0000"/>
                </a:solidFill>
              </a:rPr>
              <a:t>In: </a:t>
            </a:r>
          </a:p>
          <a:p>
            <a:pPr marL="0" indent="0">
              <a:buNone/>
            </a:pPr>
            <a:r>
              <a:rPr lang="en-US" altLang="zh-TW" sz="1800" dirty="0">
                <a:solidFill>
                  <a:srgbClr val="FF0000"/>
                </a:solidFill>
              </a:rPr>
              <a:t>co-1.nc … </a:t>
            </a:r>
          </a:p>
          <a:p>
            <a:pPr marL="0" indent="0">
              <a:buNone/>
            </a:pPr>
            <a:r>
              <a:rPr lang="en-US" altLang="zh-TW" sz="1800" dirty="0" smtClean="0">
                <a:solidFill>
                  <a:srgbClr val="FF0000"/>
                </a:solidFill>
              </a:rPr>
              <a:t>Out</a:t>
            </a:r>
            <a:r>
              <a:rPr lang="en-US" altLang="zh-TW" sz="1800" dirty="0">
                <a:solidFill>
                  <a:srgbClr val="FF0000"/>
                </a:solidFill>
              </a:rPr>
              <a:t>:</a:t>
            </a:r>
          </a:p>
          <a:p>
            <a:pPr marL="0" indent="0">
              <a:buNone/>
            </a:pPr>
            <a:r>
              <a:rPr lang="en-US" altLang="zh-TW" sz="1800" dirty="0" smtClean="0">
                <a:solidFill>
                  <a:srgbClr val="FF0000"/>
                </a:solidFill>
              </a:rPr>
              <a:t>[</a:t>
            </a:r>
            <a:r>
              <a:rPr lang="en-US" altLang="zh-TW" sz="1800" dirty="0" err="1" smtClean="0">
                <a:solidFill>
                  <a:srgbClr val="FF0000"/>
                </a:solidFill>
              </a:rPr>
              <a:t>ctl</a:t>
            </a:r>
            <a:r>
              <a:rPr lang="en-US" altLang="zh-TW" sz="1800" dirty="0" smtClean="0">
                <a:solidFill>
                  <a:srgbClr val="FF0000"/>
                </a:solidFill>
              </a:rPr>
              <a:t>].</a:t>
            </a:r>
            <a:r>
              <a:rPr lang="en-US" altLang="zh-TW" sz="1800" dirty="0" err="1" smtClean="0">
                <a:solidFill>
                  <a:srgbClr val="FF0000"/>
                </a:solidFill>
              </a:rPr>
              <a:t>ctl</a:t>
            </a:r>
            <a:endParaRPr lang="en-US" altLang="zh-TW" sz="1800" dirty="0">
              <a:solidFill>
                <a:srgbClr val="FF0000"/>
              </a:solidFill>
            </a:endParaRPr>
          </a:p>
          <a:p>
            <a:pPr marL="0" indent="0">
              <a:buNone/>
            </a:pPr>
            <a:endParaRPr lang="en-US" altLang="zh-TW" sz="1900" dirty="0">
              <a:solidFill>
                <a:srgbClr val="00B050"/>
              </a:solidFill>
            </a:endParaRPr>
          </a:p>
          <a:p>
            <a:pPr marL="0" indent="0">
              <a:buNone/>
            </a:pPr>
            <a:endParaRPr lang="zh-TW" altLang="en-US" sz="2000" dirty="0">
              <a:solidFill>
                <a:srgbClr val="00B050"/>
              </a:solidFill>
            </a:endParaRPr>
          </a:p>
        </p:txBody>
      </p:sp>
      <p:sp>
        <p:nvSpPr>
          <p:cNvPr id="9" name="內容版面配置區 2"/>
          <p:cNvSpPr txBox="1">
            <a:spLocks/>
          </p:cNvSpPr>
          <p:nvPr/>
        </p:nvSpPr>
        <p:spPr>
          <a:xfrm>
            <a:off x="5814364" y="1666047"/>
            <a:ext cx="387989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000" dirty="0" smtClean="0">
                <a:solidFill>
                  <a:srgbClr val="FF0000"/>
                </a:solidFill>
              </a:rPr>
              <a:t>[</a:t>
            </a:r>
            <a:r>
              <a:rPr lang="en-US" altLang="zh-TW" sz="2000" dirty="0" err="1" smtClean="0">
                <a:solidFill>
                  <a:srgbClr val="FF0000"/>
                </a:solidFill>
              </a:rPr>
              <a:t>ctl</a:t>
            </a:r>
            <a:r>
              <a:rPr lang="en-US" altLang="zh-TW" sz="2000" dirty="0" smtClean="0">
                <a:solidFill>
                  <a:srgbClr val="FF0000"/>
                </a:solidFill>
              </a:rPr>
              <a:t>].</a:t>
            </a:r>
            <a:r>
              <a:rPr lang="en-US" altLang="zh-TW" sz="2000" dirty="0" err="1" smtClean="0">
                <a:solidFill>
                  <a:srgbClr val="FF0000"/>
                </a:solidFill>
              </a:rPr>
              <a:t>ctl</a:t>
            </a:r>
            <a:endParaRPr lang="en-US" altLang="zh-TW" sz="2000" dirty="0" smtClean="0">
              <a:solidFill>
                <a:srgbClr val="FF0000"/>
              </a:solidFill>
            </a:endParaRPr>
          </a:p>
          <a:p>
            <a:r>
              <a:rPr lang="en-US" altLang="zh-TW" sz="2000" dirty="0" smtClean="0">
                <a:solidFill>
                  <a:srgbClr val="00B0F0"/>
                </a:solidFill>
              </a:rPr>
              <a:t>All .</a:t>
            </a:r>
            <a:r>
              <a:rPr lang="en-US" altLang="zh-TW" sz="2000" dirty="0" err="1" smtClean="0">
                <a:solidFill>
                  <a:srgbClr val="00B0F0"/>
                </a:solidFill>
              </a:rPr>
              <a:t>nc</a:t>
            </a:r>
            <a:r>
              <a:rPr lang="en-US" altLang="zh-TW" sz="2000" dirty="0" smtClean="0">
                <a:solidFill>
                  <a:srgbClr val="00B0F0"/>
                </a:solidFill>
              </a:rPr>
              <a:t> files are on ensemble </a:t>
            </a:r>
            <a:r>
              <a:rPr lang="en-US" altLang="zh-TW" sz="2000" dirty="0">
                <a:solidFill>
                  <a:srgbClr val="00B0F0"/>
                </a:solidFill>
              </a:rPr>
              <a:t>dimension</a:t>
            </a:r>
            <a:endParaRPr lang="en-US" altLang="zh-TW" sz="2000" dirty="0" smtClean="0">
              <a:solidFill>
                <a:srgbClr val="00B0F0"/>
              </a:solidFill>
            </a:endParaRPr>
          </a:p>
          <a:p>
            <a:pPr>
              <a:buFont typeface="Wingdings" panose="05000000000000000000" pitchFamily="2" charset="2"/>
              <a:buChar char="Ø"/>
            </a:pPr>
            <a:r>
              <a:rPr lang="en-US" altLang="zh-TW" sz="2000" dirty="0" smtClean="0"/>
              <a:t>drawuvarrow.gs</a:t>
            </a:r>
            <a:endParaRPr lang="en-US" altLang="zh-TW" sz="2000" dirty="0"/>
          </a:p>
          <a:p>
            <a:pPr>
              <a:buFont typeface="Wingdings" panose="05000000000000000000" pitchFamily="2" charset="2"/>
              <a:buChar char="Ø"/>
            </a:pPr>
            <a:r>
              <a:rPr lang="en-US" altLang="zh-TW" sz="2000" dirty="0" smtClean="0"/>
              <a:t>drawtrmmuv.gs</a:t>
            </a:r>
          </a:p>
          <a:p>
            <a:pPr marL="0" indent="0">
              <a:buNone/>
            </a:pPr>
            <a:r>
              <a:rPr lang="en-US" altLang="zh-TW" sz="2000" dirty="0"/>
              <a:t> </a:t>
            </a:r>
            <a:r>
              <a:rPr lang="en-US" altLang="zh-TW" sz="2000" dirty="0" smtClean="0"/>
              <a:t>                          -- drawing example</a:t>
            </a:r>
          </a:p>
          <a:p>
            <a:pPr marL="0" indent="0">
              <a:buNone/>
            </a:pPr>
            <a:endParaRPr lang="pl-PL" altLang="zh-TW" sz="2000" dirty="0">
              <a:solidFill>
                <a:srgbClr val="FF0000"/>
              </a:solidFill>
            </a:endParaRPr>
          </a:p>
        </p:txBody>
      </p:sp>
      <p:sp>
        <p:nvSpPr>
          <p:cNvPr id="11" name="標題 1"/>
          <p:cNvSpPr txBox="1">
            <a:spLocks/>
          </p:cNvSpPr>
          <p:nvPr/>
        </p:nvSpPr>
        <p:spPr>
          <a:xfrm>
            <a:off x="0" y="24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dirty="0" smtClean="0"/>
              <a:t>EC ERA-interim  -&gt; </a:t>
            </a:r>
            <a:r>
              <a:rPr lang="en-US" altLang="zh-TW" sz="2000" dirty="0" smtClean="0">
                <a:solidFill>
                  <a:srgbClr val="002060"/>
                </a:solidFill>
              </a:rPr>
              <a:t>setctl.sh, </a:t>
            </a:r>
            <a:r>
              <a:rPr lang="en-US" altLang="zh-TW" sz="2000" dirty="0" err="1" smtClean="0">
                <a:solidFill>
                  <a:srgbClr val="002060"/>
                </a:solidFill>
              </a:rPr>
              <a:t>example_ec.ctl</a:t>
            </a:r>
            <a:r>
              <a:rPr lang="en-US" altLang="zh-TW" sz="2000" dirty="0" smtClean="0">
                <a:solidFill>
                  <a:srgbClr val="002060"/>
                </a:solidFill>
              </a:rPr>
              <a:t> </a:t>
            </a:r>
          </a:p>
          <a:p>
            <a:r>
              <a:rPr lang="en-US" altLang="zh-TW" sz="2000" dirty="0" smtClean="0"/>
              <a:t>TRMM 3B42 -&gt; </a:t>
            </a:r>
            <a:r>
              <a:rPr lang="en-US" altLang="zh-TW" sz="2000" dirty="0" smtClean="0">
                <a:solidFill>
                  <a:srgbClr val="002060"/>
                </a:solidFill>
              </a:rPr>
              <a:t>trmmsetctl.sh, </a:t>
            </a:r>
            <a:r>
              <a:rPr lang="en-US" altLang="zh-TW" sz="2000" dirty="0" err="1" smtClean="0">
                <a:solidFill>
                  <a:srgbClr val="002060"/>
                </a:solidFill>
              </a:rPr>
              <a:t>emample_trmm.ctl</a:t>
            </a:r>
            <a:endParaRPr lang="en-US" altLang="zh-TW" sz="2000" dirty="0" smtClean="0">
              <a:solidFill>
                <a:srgbClr val="002060"/>
              </a:solidFill>
            </a:endParaRPr>
          </a:p>
        </p:txBody>
      </p:sp>
      <p:sp>
        <p:nvSpPr>
          <p:cNvPr id="12" name="內容版面配置區 2"/>
          <p:cNvSpPr txBox="1">
            <a:spLocks/>
          </p:cNvSpPr>
          <p:nvPr/>
        </p:nvSpPr>
        <p:spPr>
          <a:xfrm>
            <a:off x="228438" y="1683604"/>
            <a:ext cx="2634611" cy="5230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000" dirty="0" smtClean="0">
                <a:solidFill>
                  <a:srgbClr val="FF0000"/>
                </a:solidFill>
              </a:rPr>
              <a:t>[</a:t>
            </a:r>
            <a:r>
              <a:rPr lang="en-US" altLang="zh-TW" sz="2000" dirty="0" err="1" smtClean="0">
                <a:solidFill>
                  <a:srgbClr val="FF0000"/>
                </a:solidFill>
              </a:rPr>
              <a:t>renamefolder</a:t>
            </a:r>
            <a:r>
              <a:rPr lang="en-US" altLang="zh-TW" sz="2000" dirty="0" smtClean="0">
                <a:solidFill>
                  <a:srgbClr val="FF0000"/>
                </a:solidFill>
              </a:rPr>
              <a:t>]/*</a:t>
            </a:r>
            <a:r>
              <a:rPr lang="en-US" altLang="zh-TW" sz="2000" dirty="0" err="1" smtClean="0">
                <a:solidFill>
                  <a:srgbClr val="FF0000"/>
                </a:solidFill>
              </a:rPr>
              <a:t>nc</a:t>
            </a:r>
            <a:endParaRPr lang="en-US" altLang="zh-TW" sz="2000" dirty="0" smtClean="0">
              <a:solidFill>
                <a:srgbClr val="FF0000"/>
              </a:solidFill>
            </a:endParaRPr>
          </a:p>
          <a:p>
            <a:pPr marL="0" indent="0">
              <a:lnSpc>
                <a:spcPct val="70000"/>
              </a:lnSpc>
              <a:buNone/>
            </a:pPr>
            <a:r>
              <a:rPr lang="pl-PL" altLang="zh-TW" sz="2000" dirty="0" smtClean="0"/>
              <a:t>co-1.nc  </a:t>
            </a:r>
            <a:endParaRPr lang="en-US" altLang="zh-TW" sz="2000" dirty="0" smtClean="0"/>
          </a:p>
          <a:p>
            <a:pPr marL="0" indent="0">
              <a:lnSpc>
                <a:spcPct val="70000"/>
              </a:lnSpc>
              <a:buNone/>
            </a:pPr>
            <a:r>
              <a:rPr lang="pl-PL" altLang="zh-TW" sz="2000" dirty="0" smtClean="0"/>
              <a:t>co-</a:t>
            </a:r>
            <a:r>
              <a:rPr lang="en-US" altLang="zh-TW" sz="2000" dirty="0" smtClean="0"/>
              <a:t>2</a:t>
            </a:r>
            <a:r>
              <a:rPr lang="pl-PL" altLang="zh-TW" sz="2000" dirty="0" smtClean="0"/>
              <a:t>.nc </a:t>
            </a:r>
            <a:endParaRPr lang="en-US" altLang="zh-TW" sz="2000" dirty="0" smtClean="0"/>
          </a:p>
          <a:p>
            <a:pPr marL="0" indent="0">
              <a:lnSpc>
                <a:spcPct val="70000"/>
              </a:lnSpc>
              <a:buNone/>
            </a:pPr>
            <a:r>
              <a:rPr lang="pl-PL" altLang="zh-TW" sz="2000" dirty="0" smtClean="0"/>
              <a:t>co-</a:t>
            </a:r>
            <a:r>
              <a:rPr lang="en-US" altLang="zh-TW" sz="2000" dirty="0" smtClean="0"/>
              <a:t>3</a:t>
            </a:r>
            <a:r>
              <a:rPr lang="pl-PL" altLang="zh-TW" sz="2000" dirty="0" smtClean="0"/>
              <a:t>.nc  </a:t>
            </a:r>
            <a:endParaRPr lang="en-US" altLang="zh-TW" sz="2000" dirty="0" smtClean="0"/>
          </a:p>
          <a:p>
            <a:pPr marL="0" indent="0">
              <a:lnSpc>
                <a:spcPct val="70000"/>
              </a:lnSpc>
              <a:buNone/>
            </a:pPr>
            <a:r>
              <a:rPr lang="pl-PL" altLang="zh-TW" sz="2000" dirty="0" smtClean="0"/>
              <a:t>co-</a:t>
            </a:r>
            <a:r>
              <a:rPr lang="en-US" altLang="zh-TW" sz="2000" dirty="0" smtClean="0"/>
              <a:t>4</a:t>
            </a:r>
            <a:r>
              <a:rPr lang="pl-PL" altLang="zh-TW" sz="2000" dirty="0" smtClean="0"/>
              <a:t>.nc  </a:t>
            </a:r>
            <a:endParaRPr lang="en-US" altLang="zh-TW" sz="2000" dirty="0" smtClean="0"/>
          </a:p>
          <a:p>
            <a:pPr marL="0" indent="0">
              <a:lnSpc>
                <a:spcPct val="70000"/>
              </a:lnSpc>
              <a:buNone/>
            </a:pPr>
            <a:r>
              <a:rPr lang="pl-PL" altLang="zh-TW" sz="2000" dirty="0" smtClean="0"/>
              <a:t>co-</a:t>
            </a:r>
            <a:r>
              <a:rPr lang="en-US" altLang="zh-TW" sz="2000" dirty="0" smtClean="0"/>
              <a:t>5</a:t>
            </a:r>
            <a:r>
              <a:rPr lang="pl-PL" altLang="zh-TW" sz="2000" dirty="0" smtClean="0"/>
              <a:t>.nc  </a:t>
            </a:r>
            <a:endParaRPr lang="en-US" altLang="zh-TW" sz="2000" dirty="0" smtClean="0"/>
          </a:p>
          <a:p>
            <a:pPr marL="0" indent="0">
              <a:lnSpc>
                <a:spcPct val="70000"/>
              </a:lnSpc>
              <a:buNone/>
            </a:pPr>
            <a:r>
              <a:rPr lang="pl-PL" altLang="zh-TW" sz="2000" dirty="0" smtClean="0"/>
              <a:t>co-</a:t>
            </a:r>
            <a:r>
              <a:rPr lang="en-US" altLang="zh-TW" sz="2000" dirty="0" smtClean="0"/>
              <a:t>6</a:t>
            </a:r>
            <a:r>
              <a:rPr lang="pl-PL" altLang="zh-TW" sz="2000" dirty="0" smtClean="0"/>
              <a:t>.nc  </a:t>
            </a:r>
            <a:endParaRPr lang="en-US" altLang="zh-TW" sz="2000" dirty="0" smtClean="0"/>
          </a:p>
          <a:p>
            <a:pPr marL="0" indent="0">
              <a:lnSpc>
                <a:spcPct val="70000"/>
              </a:lnSpc>
              <a:buNone/>
            </a:pPr>
            <a:r>
              <a:rPr lang="pl-PL" altLang="zh-TW" sz="2000" dirty="0" smtClean="0"/>
              <a:t>co-</a:t>
            </a:r>
            <a:r>
              <a:rPr lang="en-US" altLang="zh-TW" sz="2000" dirty="0" smtClean="0"/>
              <a:t>7</a:t>
            </a:r>
            <a:r>
              <a:rPr lang="pl-PL" altLang="zh-TW" sz="2000" dirty="0" smtClean="0"/>
              <a:t>.nc</a:t>
            </a:r>
            <a:endParaRPr lang="en-US" altLang="zh-TW" sz="2000" dirty="0" smtClean="0"/>
          </a:p>
          <a:p>
            <a:pPr marL="0" indent="0">
              <a:lnSpc>
                <a:spcPct val="70000"/>
              </a:lnSpc>
              <a:buNone/>
            </a:pPr>
            <a:r>
              <a:rPr lang="pl-PL" altLang="zh-TW" sz="2000" dirty="0" smtClean="0"/>
              <a:t>co-</a:t>
            </a:r>
            <a:r>
              <a:rPr lang="en-US" altLang="zh-TW" sz="2000" dirty="0"/>
              <a:t>8</a:t>
            </a:r>
            <a:r>
              <a:rPr lang="pl-PL" altLang="zh-TW" sz="2000" dirty="0" smtClean="0"/>
              <a:t>.nc  </a:t>
            </a:r>
            <a:endParaRPr lang="en-US" altLang="zh-TW" sz="2000" dirty="0" smtClean="0"/>
          </a:p>
          <a:p>
            <a:pPr marL="0" indent="0">
              <a:lnSpc>
                <a:spcPct val="70000"/>
              </a:lnSpc>
              <a:buNone/>
            </a:pPr>
            <a:r>
              <a:rPr lang="pl-PL" altLang="zh-TW" sz="2000" dirty="0" smtClean="0"/>
              <a:t>co-</a:t>
            </a:r>
            <a:r>
              <a:rPr lang="en-US" altLang="zh-TW" sz="2000" dirty="0"/>
              <a:t>9</a:t>
            </a:r>
            <a:r>
              <a:rPr lang="pl-PL" altLang="zh-TW" sz="2000" dirty="0" smtClean="0"/>
              <a:t>.nc  </a:t>
            </a:r>
            <a:endParaRPr lang="en-US" altLang="zh-TW" sz="2000" dirty="0" smtClean="0"/>
          </a:p>
          <a:p>
            <a:pPr marL="0" indent="0">
              <a:lnSpc>
                <a:spcPct val="70000"/>
              </a:lnSpc>
              <a:buNone/>
            </a:pPr>
            <a:r>
              <a:rPr lang="pl-PL" altLang="zh-TW" sz="2000" dirty="0" smtClean="0"/>
              <a:t>co-</a:t>
            </a:r>
            <a:r>
              <a:rPr lang="en-US" altLang="zh-TW" sz="2000" dirty="0" smtClean="0"/>
              <a:t>10</a:t>
            </a:r>
            <a:r>
              <a:rPr lang="pl-PL" altLang="zh-TW" sz="2000" dirty="0" smtClean="0"/>
              <a:t>.nc</a:t>
            </a:r>
            <a:endParaRPr lang="en-US" altLang="zh-TW" sz="2000" dirty="0" smtClean="0"/>
          </a:p>
          <a:p>
            <a:pPr>
              <a:lnSpc>
                <a:spcPct val="70000"/>
              </a:lnSpc>
            </a:pPr>
            <a:endParaRPr lang="en-US" altLang="zh-TW" sz="2000" dirty="0" smtClean="0">
              <a:solidFill>
                <a:srgbClr val="0070C0"/>
              </a:solidFill>
            </a:endParaRPr>
          </a:p>
          <a:p>
            <a:pPr marL="0" indent="0">
              <a:buNone/>
            </a:pPr>
            <a:endParaRPr lang="pl-PL" altLang="zh-TW" sz="2400" dirty="0" smtClean="0"/>
          </a:p>
          <a:p>
            <a:endParaRPr lang="pl-PL" altLang="zh-TW" dirty="0"/>
          </a:p>
        </p:txBody>
      </p:sp>
    </p:spTree>
    <p:extLst>
      <p:ext uri="{BB962C8B-B14F-4D97-AF65-F5344CB8AC3E}">
        <p14:creationId xmlns:p14="http://schemas.microsoft.com/office/powerpoint/2010/main" val="42790864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rotWithShape="1">
          <a:blip r:embed="rId2"/>
          <a:srcRect b="12650"/>
          <a:stretch/>
        </p:blipFill>
        <p:spPr>
          <a:xfrm>
            <a:off x="212587" y="0"/>
            <a:ext cx="14716125" cy="6731000"/>
          </a:xfrm>
          <a:prstGeom prst="rect">
            <a:avLst/>
          </a:prstGeom>
        </p:spPr>
      </p:pic>
      <p:sp>
        <p:nvSpPr>
          <p:cNvPr id="5" name="內容版面配置區 2"/>
          <p:cNvSpPr txBox="1">
            <a:spLocks/>
          </p:cNvSpPr>
          <p:nvPr/>
        </p:nvSpPr>
        <p:spPr>
          <a:xfrm>
            <a:off x="8238799" y="0"/>
            <a:ext cx="3329141" cy="4960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smtClean="0">
                <a:solidFill>
                  <a:schemeClr val="bg1"/>
                </a:solidFill>
              </a:rPr>
              <a:t>Setctl.sh</a:t>
            </a:r>
            <a:endParaRPr lang="en-US" altLang="zh-TW" dirty="0"/>
          </a:p>
          <a:p>
            <a:pPr marL="0" indent="0">
              <a:buNone/>
            </a:pPr>
            <a:r>
              <a:rPr lang="en-US" altLang="zh-TW" sz="2400" dirty="0" smtClean="0">
                <a:solidFill>
                  <a:srgbClr val="00B050"/>
                </a:solidFill>
              </a:rPr>
              <a:t>[</a:t>
            </a:r>
            <a:r>
              <a:rPr lang="en-US" altLang="zh-TW" sz="2400" dirty="0" err="1" smtClean="0">
                <a:solidFill>
                  <a:srgbClr val="00B050"/>
                </a:solidFill>
              </a:rPr>
              <a:t>ctl</a:t>
            </a:r>
            <a:r>
              <a:rPr lang="en-US" altLang="zh-TW" sz="2400" dirty="0" smtClean="0">
                <a:solidFill>
                  <a:srgbClr val="00B050"/>
                </a:solidFill>
              </a:rPr>
              <a:t>].</a:t>
            </a:r>
            <a:r>
              <a:rPr lang="en-US" altLang="zh-TW" sz="2400" dirty="0" err="1" smtClean="0">
                <a:solidFill>
                  <a:srgbClr val="00B050"/>
                </a:solidFill>
              </a:rPr>
              <a:t>ctl</a:t>
            </a:r>
            <a:endParaRPr lang="en-US" altLang="zh-TW" sz="2400" dirty="0" smtClean="0">
              <a:solidFill>
                <a:srgbClr val="00B050"/>
              </a:solidFill>
            </a:endParaRPr>
          </a:p>
          <a:p>
            <a:pPr marL="0" indent="0">
              <a:buNone/>
            </a:pPr>
            <a:r>
              <a:rPr lang="en-US" altLang="zh-TW" sz="2400" dirty="0" err="1" smtClean="0">
                <a:solidFill>
                  <a:srgbClr val="00B050"/>
                </a:solidFill>
              </a:rPr>
              <a:t>Renamefolder</a:t>
            </a:r>
            <a:endParaRPr lang="en-US" altLang="zh-TW" sz="2400" dirty="0" smtClean="0">
              <a:solidFill>
                <a:srgbClr val="00B050"/>
              </a:solidFill>
            </a:endParaRPr>
          </a:p>
          <a:p>
            <a:pPr marL="0" indent="0">
              <a:buNone/>
            </a:pPr>
            <a:r>
              <a:rPr lang="en-US" altLang="zh-TW" sz="2400" dirty="0">
                <a:solidFill>
                  <a:srgbClr val="00B050"/>
                </a:solidFill>
              </a:rPr>
              <a:t>Time range (day)</a:t>
            </a:r>
          </a:p>
          <a:p>
            <a:pPr marL="0" indent="0">
              <a:buNone/>
            </a:pPr>
            <a:r>
              <a:rPr lang="en-US" altLang="zh-TW" sz="2400" dirty="0" err="1" smtClean="0">
                <a:solidFill>
                  <a:srgbClr val="00B050"/>
                </a:solidFill>
              </a:rPr>
              <a:t>Newvar</a:t>
            </a:r>
            <a:r>
              <a:rPr lang="en-US" altLang="zh-TW" sz="2400" dirty="0" smtClean="0">
                <a:solidFill>
                  <a:srgbClr val="00B050"/>
                </a:solidFill>
              </a:rPr>
              <a:t> (</a:t>
            </a:r>
            <a:r>
              <a:rPr lang="en-US" altLang="zh-TW" sz="2400" dirty="0" err="1" smtClean="0">
                <a:solidFill>
                  <a:srgbClr val="00B050"/>
                </a:solidFill>
              </a:rPr>
              <a:t>var</a:t>
            </a:r>
            <a:r>
              <a:rPr lang="en-US" altLang="zh-TW" sz="2400" dirty="0" smtClean="0">
                <a:solidFill>
                  <a:srgbClr val="00B050"/>
                </a:solidFill>
              </a:rPr>
              <a:t> name in </a:t>
            </a:r>
            <a:r>
              <a:rPr lang="en-US" altLang="zh-TW" sz="2400" dirty="0" err="1" smtClean="0">
                <a:solidFill>
                  <a:srgbClr val="00B050"/>
                </a:solidFill>
              </a:rPr>
              <a:t>ctl</a:t>
            </a:r>
            <a:r>
              <a:rPr lang="en-US" altLang="zh-TW" sz="2400" dirty="0" smtClean="0">
                <a:solidFill>
                  <a:srgbClr val="00B050"/>
                </a:solidFill>
              </a:rPr>
              <a:t>)</a:t>
            </a:r>
          </a:p>
          <a:p>
            <a:pPr marL="0" indent="0">
              <a:buNone/>
            </a:pPr>
            <a:endParaRPr lang="en-US" altLang="zh-TW" sz="1900" dirty="0">
              <a:solidFill>
                <a:srgbClr val="00B050"/>
              </a:solidFill>
            </a:endParaRPr>
          </a:p>
          <a:p>
            <a:pPr marL="0" indent="0">
              <a:buNone/>
            </a:pPr>
            <a:endParaRPr lang="zh-TW" altLang="en-US" sz="2000" dirty="0">
              <a:solidFill>
                <a:srgbClr val="00B050"/>
              </a:solidFill>
            </a:endParaRPr>
          </a:p>
        </p:txBody>
      </p:sp>
      <p:cxnSp>
        <p:nvCxnSpPr>
          <p:cNvPr id="6" name="直線單箭頭接點 5"/>
          <p:cNvCxnSpPr/>
          <p:nvPr/>
        </p:nvCxnSpPr>
        <p:spPr>
          <a:xfrm flipH="1">
            <a:off x="3835400" y="766935"/>
            <a:ext cx="4403399" cy="4226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H="1" flipV="1">
            <a:off x="4445000" y="1117480"/>
            <a:ext cx="3793799" cy="10172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flipV="1">
            <a:off x="1752601" y="1384301"/>
            <a:ext cx="6486198" cy="24667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H="1" flipV="1">
            <a:off x="1397000" y="1794302"/>
            <a:ext cx="6841800" cy="27579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12346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Data processing</a:t>
            </a:r>
            <a:endParaRPr lang="zh-TW" altLang="en-US" dirty="0"/>
          </a:p>
        </p:txBody>
      </p:sp>
      <p:sp>
        <p:nvSpPr>
          <p:cNvPr id="3" name="內容版面配置區 2"/>
          <p:cNvSpPr>
            <a:spLocks noGrp="1"/>
          </p:cNvSpPr>
          <p:nvPr>
            <p:ph idx="1"/>
          </p:nvPr>
        </p:nvSpPr>
        <p:spPr/>
        <p:txBody>
          <a:bodyPr>
            <a:normAutofit/>
          </a:bodyPr>
          <a:lstStyle/>
          <a:p>
            <a:r>
              <a:rPr lang="en-US" altLang="zh-TW" sz="3600" dirty="0" smtClean="0"/>
              <a:t>CAPT-day-3</a:t>
            </a:r>
          </a:p>
          <a:p>
            <a:r>
              <a:rPr lang="en-US" altLang="zh-TW" dirty="0">
                <a:solidFill>
                  <a:srgbClr val="0070C0"/>
                </a:solidFill>
              </a:rPr>
              <a:t>forgsinput.sh</a:t>
            </a:r>
            <a:r>
              <a:rPr lang="en-US" altLang="zh-TW" dirty="0"/>
              <a:t> </a:t>
            </a:r>
            <a:endParaRPr lang="en-US" altLang="zh-TW" dirty="0" smtClean="0"/>
          </a:p>
          <a:p>
            <a:r>
              <a:rPr lang="en-US" altLang="zh-TW" dirty="0">
                <a:solidFill>
                  <a:srgbClr val="0070C0"/>
                </a:solidFill>
              </a:rPr>
              <a:t>h1-day3.ctl</a:t>
            </a:r>
            <a:r>
              <a:rPr lang="en-US" altLang="zh-TW" dirty="0"/>
              <a:t> &amp; </a:t>
            </a:r>
            <a:r>
              <a:rPr lang="en-US" altLang="zh-TW" dirty="0" smtClean="0">
                <a:solidFill>
                  <a:srgbClr val="0070C0"/>
                </a:solidFill>
              </a:rPr>
              <a:t>h5-day3.ctl</a:t>
            </a:r>
          </a:p>
          <a:p>
            <a:r>
              <a:rPr lang="en-US" altLang="zh-TW" dirty="0" smtClean="0">
                <a:solidFill>
                  <a:srgbClr val="0070C0"/>
                </a:solidFill>
              </a:rPr>
              <a:t>hindcast-day3-out.gs</a:t>
            </a:r>
          </a:p>
          <a:p>
            <a:r>
              <a:rPr lang="en-US" altLang="zh-TW" dirty="0">
                <a:solidFill>
                  <a:srgbClr val="0070C0"/>
                </a:solidFill>
              </a:rPr>
              <a:t>day3-out.ctl</a:t>
            </a:r>
          </a:p>
        </p:txBody>
      </p:sp>
    </p:spTree>
    <p:extLst>
      <p:ext uri="{BB962C8B-B14F-4D97-AF65-F5344CB8AC3E}">
        <p14:creationId xmlns:p14="http://schemas.microsoft.com/office/powerpoint/2010/main" val="35053866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Data processing</a:t>
            </a:r>
            <a:endParaRPr lang="zh-TW" altLang="en-US" dirty="0"/>
          </a:p>
        </p:txBody>
      </p:sp>
      <p:sp>
        <p:nvSpPr>
          <p:cNvPr id="3" name="內容版面配置區 2"/>
          <p:cNvSpPr>
            <a:spLocks noGrp="1"/>
          </p:cNvSpPr>
          <p:nvPr>
            <p:ph idx="1"/>
          </p:nvPr>
        </p:nvSpPr>
        <p:spPr/>
        <p:txBody>
          <a:bodyPr>
            <a:normAutofit/>
          </a:bodyPr>
          <a:lstStyle/>
          <a:p>
            <a:r>
              <a:rPr lang="en-US" altLang="zh-TW" sz="3600" dirty="0"/>
              <a:t>CAPT-day-3</a:t>
            </a:r>
          </a:p>
          <a:p>
            <a:endParaRPr lang="en-US" altLang="zh-TW" dirty="0" smtClean="0">
              <a:solidFill>
                <a:srgbClr val="0070C0"/>
              </a:solidFill>
            </a:endParaRPr>
          </a:p>
        </p:txBody>
      </p:sp>
      <p:sp>
        <p:nvSpPr>
          <p:cNvPr id="4" name="向右箭號 3"/>
          <p:cNvSpPr/>
          <p:nvPr/>
        </p:nvSpPr>
        <p:spPr>
          <a:xfrm rot="2010724">
            <a:off x="1709693" y="3481824"/>
            <a:ext cx="1157842"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6" name="文字方塊 5"/>
          <p:cNvSpPr txBox="1"/>
          <p:nvPr/>
        </p:nvSpPr>
        <p:spPr>
          <a:xfrm>
            <a:off x="2855785" y="3749194"/>
            <a:ext cx="2231989" cy="830997"/>
          </a:xfrm>
          <a:prstGeom prst="rect">
            <a:avLst/>
          </a:prstGeom>
          <a:noFill/>
          <a:ln w="28575"/>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sz="2400" dirty="0" smtClean="0"/>
              <a:t>Date.txt </a:t>
            </a:r>
            <a:r>
              <a:rPr lang="en-US" altLang="zh-TW" sz="2400" dirty="0" smtClean="0">
                <a:latin typeface="微軟正黑體" panose="020B0604030504040204" pitchFamily="34" charset="-120"/>
                <a:ea typeface="微軟正黑體" panose="020B0604030504040204" pitchFamily="34" charset="-120"/>
              </a:rPr>
              <a:t>for</a:t>
            </a:r>
          </a:p>
          <a:p>
            <a:r>
              <a:rPr lang="en-US" altLang="zh-TW" sz="1600" dirty="0" smtClean="0">
                <a:latin typeface="微軟正黑體" panose="020B0604030504040204" pitchFamily="34" charset="-120"/>
                <a:ea typeface="微軟正黑體" panose="020B0604030504040204" pitchFamily="34" charset="-120"/>
              </a:rPr>
              <a:t>hindcast-day3-out.gs</a:t>
            </a:r>
            <a:r>
              <a:rPr lang="en-US" altLang="zh-TW" sz="2400" dirty="0" smtClean="0">
                <a:latin typeface="微軟正黑體" panose="020B0604030504040204" pitchFamily="34" charset="-120"/>
                <a:ea typeface="微軟正黑體" panose="020B0604030504040204" pitchFamily="34" charset="-120"/>
              </a:rPr>
              <a:t> </a:t>
            </a:r>
            <a:endParaRPr lang="en-US" altLang="zh-TW" sz="2400" dirty="0" smtClean="0"/>
          </a:p>
        </p:txBody>
      </p:sp>
      <p:sp>
        <p:nvSpPr>
          <p:cNvPr id="7" name="文字方塊 6"/>
          <p:cNvSpPr txBox="1"/>
          <p:nvPr/>
        </p:nvSpPr>
        <p:spPr>
          <a:xfrm>
            <a:off x="6545725" y="3824310"/>
            <a:ext cx="2319049" cy="830997"/>
          </a:xfrm>
          <a:prstGeom prst="rect">
            <a:avLst/>
          </a:prstGeom>
          <a:noFill/>
          <a:ln w="28575"/>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sz="2400" dirty="0" smtClean="0"/>
              <a:t>.</a:t>
            </a:r>
            <a:r>
              <a:rPr lang="en-US" altLang="zh-TW" sz="2400" dirty="0" err="1" smtClean="0"/>
              <a:t>dat</a:t>
            </a:r>
            <a:r>
              <a:rPr lang="en-US" altLang="zh-TW" sz="2400" dirty="0" smtClean="0"/>
              <a:t> files: CAPT output variables</a:t>
            </a:r>
          </a:p>
        </p:txBody>
      </p:sp>
      <p:sp>
        <p:nvSpPr>
          <p:cNvPr id="8" name="文字方塊 7"/>
          <p:cNvSpPr txBox="1"/>
          <p:nvPr/>
        </p:nvSpPr>
        <p:spPr>
          <a:xfrm>
            <a:off x="2288614" y="3244925"/>
            <a:ext cx="1450414" cy="369332"/>
          </a:xfrm>
          <a:prstGeom prst="rect">
            <a:avLst/>
          </a:prstGeom>
          <a:noFill/>
          <a:ln>
            <a:solidFill>
              <a:schemeClr val="accent2">
                <a:lumMod val="5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dirty="0" smtClean="0"/>
              <a:t>forgsinput.sh</a:t>
            </a:r>
            <a:endParaRPr lang="zh-TW" altLang="en-US" dirty="0"/>
          </a:p>
        </p:txBody>
      </p:sp>
      <p:sp>
        <p:nvSpPr>
          <p:cNvPr id="9" name="向右箭號 8"/>
          <p:cNvSpPr/>
          <p:nvPr/>
        </p:nvSpPr>
        <p:spPr>
          <a:xfrm>
            <a:off x="5217907" y="4213424"/>
            <a:ext cx="1157842"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0" name="文字方塊 9"/>
          <p:cNvSpPr txBox="1"/>
          <p:nvPr/>
        </p:nvSpPr>
        <p:spPr>
          <a:xfrm>
            <a:off x="5141032" y="3808121"/>
            <a:ext cx="1347735" cy="338554"/>
          </a:xfrm>
          <a:prstGeom prst="rect">
            <a:avLst/>
          </a:prstGeom>
          <a:noFill/>
          <a:ln>
            <a:solidFill>
              <a:schemeClr val="accent2">
                <a:lumMod val="5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sz="1600" dirty="0" smtClean="0">
                <a:latin typeface="微軟正黑體" panose="020B0604030504040204" pitchFamily="34" charset="-120"/>
                <a:ea typeface="微軟正黑體" panose="020B0604030504040204" pitchFamily="34" charset="-120"/>
              </a:rPr>
              <a:t>day3-out.gs</a:t>
            </a:r>
            <a:endParaRPr lang="zh-TW" altLang="en-US" sz="1600" dirty="0"/>
          </a:p>
        </p:txBody>
      </p:sp>
      <p:sp>
        <p:nvSpPr>
          <p:cNvPr id="11" name="向右箭號 10"/>
          <p:cNvSpPr/>
          <p:nvPr/>
        </p:nvSpPr>
        <p:spPr>
          <a:xfrm rot="19712499">
            <a:off x="8396049" y="3297878"/>
            <a:ext cx="1157842"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3" name="文字方塊 12"/>
          <p:cNvSpPr txBox="1"/>
          <p:nvPr/>
        </p:nvSpPr>
        <p:spPr>
          <a:xfrm>
            <a:off x="9650784" y="2188559"/>
            <a:ext cx="2432784" cy="1200329"/>
          </a:xfrm>
          <a:prstGeom prst="rect">
            <a:avLst/>
          </a:prstGeom>
          <a:noFill/>
          <a:ln w="28575"/>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sz="2400" dirty="0" smtClean="0"/>
              <a:t>Using day3-out.ctl </a:t>
            </a:r>
            <a:r>
              <a:rPr lang="en-US" altLang="zh-TW" sz="2400" dirty="0" err="1"/>
              <a:t>GrADS</a:t>
            </a:r>
            <a:r>
              <a:rPr lang="en-US" altLang="zh-TW" sz="2400" dirty="0"/>
              <a:t> </a:t>
            </a:r>
            <a:r>
              <a:rPr lang="en-US" altLang="zh-TW" sz="2400" dirty="0" smtClean="0"/>
              <a:t>draw figure</a:t>
            </a:r>
          </a:p>
        </p:txBody>
      </p:sp>
      <p:sp>
        <p:nvSpPr>
          <p:cNvPr id="14" name="文字方塊 13"/>
          <p:cNvSpPr txBox="1"/>
          <p:nvPr/>
        </p:nvSpPr>
        <p:spPr>
          <a:xfrm>
            <a:off x="9820490" y="5233888"/>
            <a:ext cx="2231989" cy="830997"/>
          </a:xfrm>
          <a:prstGeom prst="rect">
            <a:avLst/>
          </a:prstGeom>
          <a:noFill/>
          <a:ln w="28575"/>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sz="2400" dirty="0" err="1"/>
              <a:t>M</a:t>
            </a:r>
            <a:r>
              <a:rPr lang="en-US" altLang="zh-TW" sz="2400" dirty="0" err="1" smtClean="0"/>
              <a:t>atlab</a:t>
            </a:r>
            <a:r>
              <a:rPr lang="en-US" altLang="zh-TW" sz="2400" dirty="0" smtClean="0"/>
              <a:t> or NCL  draw figure</a:t>
            </a:r>
          </a:p>
        </p:txBody>
      </p:sp>
      <p:sp>
        <p:nvSpPr>
          <p:cNvPr id="15" name="向右箭號 14"/>
          <p:cNvSpPr/>
          <p:nvPr/>
        </p:nvSpPr>
        <p:spPr>
          <a:xfrm rot="1598734">
            <a:off x="8742907" y="4883366"/>
            <a:ext cx="1077531" cy="2553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6" name="文字方塊 15"/>
          <p:cNvSpPr txBox="1"/>
          <p:nvPr/>
        </p:nvSpPr>
        <p:spPr>
          <a:xfrm>
            <a:off x="358865" y="2556920"/>
            <a:ext cx="2086518" cy="584775"/>
          </a:xfrm>
          <a:prstGeom prst="rect">
            <a:avLst/>
          </a:prstGeom>
          <a:noFill/>
          <a:ln w="28575"/>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sz="3200" dirty="0" smtClean="0"/>
              <a:t>Date </a:t>
            </a:r>
            <a:r>
              <a:rPr lang="zh-TW" altLang="en-US" sz="3200" dirty="0" smtClean="0">
                <a:latin typeface="微軟正黑體" panose="020B0604030504040204" pitchFamily="34" charset="-120"/>
                <a:ea typeface="微軟正黑體" panose="020B0604030504040204" pitchFamily="34" charset="-120"/>
              </a:rPr>
              <a:t>們</a:t>
            </a:r>
            <a:r>
              <a:rPr lang="en-US" altLang="zh-TW" sz="3200" dirty="0" smtClean="0">
                <a:latin typeface="微軟正黑體" panose="020B0604030504040204" pitchFamily="34" charset="-120"/>
                <a:ea typeface="微軟正黑體" panose="020B0604030504040204" pitchFamily="34" charset="-120"/>
              </a:rPr>
              <a:t>.txt</a:t>
            </a:r>
          </a:p>
        </p:txBody>
      </p:sp>
      <p:sp>
        <p:nvSpPr>
          <p:cNvPr id="17" name="文字方塊 16"/>
          <p:cNvSpPr txBox="1"/>
          <p:nvPr/>
        </p:nvSpPr>
        <p:spPr>
          <a:xfrm>
            <a:off x="7727780" y="2833861"/>
            <a:ext cx="1379275" cy="584775"/>
          </a:xfrm>
          <a:prstGeom prst="rect">
            <a:avLst/>
          </a:prstGeom>
          <a:noFill/>
          <a:ln>
            <a:solidFill>
              <a:schemeClr val="accent2">
                <a:lumMod val="5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TW" sz="1600" dirty="0" smtClean="0">
                <a:latin typeface="微軟正黑體" panose="020B0604030504040204" pitchFamily="34" charset="-120"/>
                <a:ea typeface="微軟正黑體" panose="020B0604030504040204" pitchFamily="34" charset="-120"/>
              </a:rPr>
              <a:t>Modify </a:t>
            </a:r>
          </a:p>
          <a:p>
            <a:r>
              <a:rPr lang="en-US" altLang="zh-TW" sz="1600" dirty="0" smtClean="0">
                <a:latin typeface="微軟正黑體" panose="020B0604030504040204" pitchFamily="34" charset="-120"/>
                <a:ea typeface="微軟正黑體" panose="020B0604030504040204" pitchFamily="34" charset="-120"/>
              </a:rPr>
              <a:t>day3-out.ctl</a:t>
            </a:r>
            <a:endParaRPr lang="zh-TW" altLang="en-US" sz="1600" dirty="0"/>
          </a:p>
        </p:txBody>
      </p:sp>
    </p:spTree>
    <p:extLst>
      <p:ext uri="{BB962C8B-B14F-4D97-AF65-F5344CB8AC3E}">
        <p14:creationId xmlns:p14="http://schemas.microsoft.com/office/powerpoint/2010/main" val="42829520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607558"/>
            <a:ext cx="2146069" cy="4486275"/>
          </a:xfrm>
        </p:spPr>
        <p:txBody>
          <a:bodyPr>
            <a:normAutofit/>
          </a:bodyPr>
          <a:lstStyle/>
          <a:p>
            <a:pPr marL="0" indent="0">
              <a:buNone/>
            </a:pPr>
            <a:r>
              <a:rPr lang="en-US" altLang="zh-TW" sz="2000" dirty="0" smtClean="0">
                <a:solidFill>
                  <a:srgbClr val="FF0000"/>
                </a:solidFill>
              </a:rPr>
              <a:t>[Datefile].txt</a:t>
            </a:r>
          </a:p>
          <a:p>
            <a:pPr marL="0" indent="0">
              <a:buNone/>
            </a:pPr>
            <a:r>
              <a:rPr lang="en-US" altLang="zh-TW" sz="2000" dirty="0" smtClean="0"/>
              <a:t>1998</a:t>
            </a:r>
            <a:r>
              <a:rPr lang="en-US" altLang="zh-TW" sz="2000" dirty="0" smtClean="0">
                <a:solidFill>
                  <a:srgbClr val="FF0000"/>
                </a:solidFill>
              </a:rPr>
              <a:t>-</a:t>
            </a:r>
            <a:r>
              <a:rPr lang="en-US" altLang="zh-TW" sz="2000" dirty="0" smtClean="0"/>
              <a:t>05</a:t>
            </a:r>
            <a:r>
              <a:rPr lang="en-US" altLang="zh-TW" sz="2000" dirty="0" smtClean="0">
                <a:solidFill>
                  <a:srgbClr val="FF0000"/>
                </a:solidFill>
              </a:rPr>
              <a:t>-</a:t>
            </a:r>
            <a:r>
              <a:rPr lang="en-US" altLang="zh-TW" sz="2000" dirty="0" smtClean="0"/>
              <a:t>18</a:t>
            </a:r>
            <a:endParaRPr lang="en-US" altLang="zh-TW" sz="2000" dirty="0"/>
          </a:p>
          <a:p>
            <a:pPr marL="0" indent="0">
              <a:buNone/>
            </a:pPr>
            <a:r>
              <a:rPr lang="en-US" altLang="zh-TW" sz="2000" dirty="0"/>
              <a:t>1998-05-24</a:t>
            </a:r>
          </a:p>
          <a:p>
            <a:pPr marL="0" indent="0">
              <a:buNone/>
            </a:pPr>
            <a:r>
              <a:rPr lang="en-US" altLang="zh-TW" sz="2000" dirty="0"/>
              <a:t>1999-05-27</a:t>
            </a:r>
          </a:p>
          <a:p>
            <a:pPr marL="0" indent="0">
              <a:buNone/>
            </a:pPr>
            <a:r>
              <a:rPr lang="en-US" altLang="zh-TW" sz="2000" dirty="0"/>
              <a:t>2000-05-19</a:t>
            </a:r>
          </a:p>
          <a:p>
            <a:pPr marL="0" indent="0">
              <a:buNone/>
            </a:pPr>
            <a:r>
              <a:rPr lang="en-US" altLang="zh-TW" sz="2000" dirty="0"/>
              <a:t>2001-05-19</a:t>
            </a:r>
          </a:p>
          <a:p>
            <a:pPr marL="0" indent="0">
              <a:buNone/>
            </a:pPr>
            <a:r>
              <a:rPr lang="en-US" altLang="zh-TW" sz="2000" dirty="0"/>
              <a:t>2002-05-10</a:t>
            </a:r>
          </a:p>
          <a:p>
            <a:pPr marL="0" indent="0">
              <a:buNone/>
            </a:pPr>
            <a:r>
              <a:rPr lang="en-US" altLang="zh-TW" sz="2000" dirty="0"/>
              <a:t>2002-05-16</a:t>
            </a:r>
          </a:p>
          <a:p>
            <a:pPr marL="0" indent="0">
              <a:buNone/>
            </a:pPr>
            <a:r>
              <a:rPr lang="en-US" altLang="zh-TW" sz="2000" dirty="0"/>
              <a:t>2003-05-15</a:t>
            </a:r>
          </a:p>
          <a:p>
            <a:pPr marL="0" indent="0">
              <a:buNone/>
            </a:pPr>
            <a:r>
              <a:rPr lang="en-US" altLang="zh-TW" sz="2000" dirty="0"/>
              <a:t>2004-05-13</a:t>
            </a:r>
          </a:p>
          <a:p>
            <a:pPr marL="0" indent="0">
              <a:buNone/>
            </a:pPr>
            <a:r>
              <a:rPr lang="en-US" altLang="zh-TW" sz="2000" dirty="0"/>
              <a:t>2005-05-09</a:t>
            </a:r>
          </a:p>
          <a:p>
            <a:endParaRPr lang="zh-TW" altLang="en-US" dirty="0"/>
          </a:p>
        </p:txBody>
      </p:sp>
      <p:sp>
        <p:nvSpPr>
          <p:cNvPr id="4" name="內容版面配置區 2"/>
          <p:cNvSpPr txBox="1">
            <a:spLocks/>
          </p:cNvSpPr>
          <p:nvPr/>
        </p:nvSpPr>
        <p:spPr>
          <a:xfrm>
            <a:off x="6068292" y="1670451"/>
            <a:ext cx="5918662"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altLang="zh-TW" dirty="0" smtClean="0">
                <a:solidFill>
                  <a:srgbClr val="FF0000"/>
                </a:solidFill>
              </a:rPr>
              <a:t>[inputfile].txt </a:t>
            </a:r>
          </a:p>
          <a:p>
            <a:pPr marL="0" indent="0">
              <a:buNone/>
            </a:pPr>
            <a:r>
              <a:rPr lang="da-DK" altLang="zh-TW" dirty="0" smtClean="0"/>
              <a:t>1  </a:t>
            </a:r>
            <a:r>
              <a:rPr lang="da-DK" altLang="zh-TW" dirty="0"/>
              <a:t>for </a:t>
            </a:r>
            <a:r>
              <a:rPr lang="da-DK" altLang="zh-TW" dirty="0" smtClean="0"/>
              <a:t>inputfile </a:t>
            </a:r>
            <a:r>
              <a:rPr lang="da-DK" altLang="zh-TW" dirty="0" smtClean="0">
                <a:solidFill>
                  <a:srgbClr val="0070C0"/>
                </a:solidFill>
              </a:rPr>
              <a:t>(delet this line!)</a:t>
            </a:r>
            <a:endParaRPr lang="da-DK" altLang="zh-TW" dirty="0">
              <a:solidFill>
                <a:srgbClr val="0070C0"/>
              </a:solidFill>
            </a:endParaRPr>
          </a:p>
          <a:p>
            <a:pPr marL="0" indent="0">
              <a:buNone/>
            </a:pPr>
            <a:r>
              <a:rPr lang="en-US" altLang="zh-TW" dirty="0"/>
              <a:t>15May1998 21May1998 </a:t>
            </a:r>
            <a:r>
              <a:rPr lang="en-US" altLang="zh-TW" dirty="0" err="1"/>
              <a:t>lat</a:t>
            </a:r>
            <a:r>
              <a:rPr lang="en-US" altLang="zh-TW" dirty="0"/>
              <a:t> -10 60 </a:t>
            </a:r>
            <a:r>
              <a:rPr lang="en-US" altLang="zh-TW" dirty="0" err="1"/>
              <a:t>lon</a:t>
            </a:r>
            <a:r>
              <a:rPr lang="en-US" altLang="zh-TW" dirty="0"/>
              <a:t> 60 170 end</a:t>
            </a:r>
          </a:p>
          <a:p>
            <a:pPr marL="0" indent="0">
              <a:buNone/>
            </a:pPr>
            <a:r>
              <a:rPr lang="en-US" altLang="zh-TW" dirty="0"/>
              <a:t>21May1998 27May1998 </a:t>
            </a:r>
            <a:r>
              <a:rPr lang="en-US" altLang="zh-TW" dirty="0" err="1"/>
              <a:t>lat</a:t>
            </a:r>
            <a:r>
              <a:rPr lang="en-US" altLang="zh-TW" dirty="0"/>
              <a:t> -10 60 </a:t>
            </a:r>
            <a:r>
              <a:rPr lang="en-US" altLang="zh-TW" dirty="0" err="1"/>
              <a:t>lon</a:t>
            </a:r>
            <a:r>
              <a:rPr lang="en-US" altLang="zh-TW" dirty="0"/>
              <a:t> 60 170 end</a:t>
            </a:r>
          </a:p>
          <a:p>
            <a:pPr marL="0" indent="0">
              <a:buNone/>
            </a:pPr>
            <a:r>
              <a:rPr lang="en-US" altLang="zh-TW" dirty="0"/>
              <a:t>24May1999 30May1999 </a:t>
            </a:r>
            <a:r>
              <a:rPr lang="en-US" altLang="zh-TW" dirty="0" err="1"/>
              <a:t>lat</a:t>
            </a:r>
            <a:r>
              <a:rPr lang="en-US" altLang="zh-TW" dirty="0"/>
              <a:t> -10 60 </a:t>
            </a:r>
            <a:r>
              <a:rPr lang="en-US" altLang="zh-TW" dirty="0" err="1"/>
              <a:t>lon</a:t>
            </a:r>
            <a:r>
              <a:rPr lang="en-US" altLang="zh-TW" dirty="0"/>
              <a:t> 60 170 end</a:t>
            </a:r>
          </a:p>
          <a:p>
            <a:pPr marL="0" indent="0">
              <a:buNone/>
            </a:pPr>
            <a:r>
              <a:rPr lang="en-US" altLang="zh-TW" dirty="0"/>
              <a:t>16May2000 22May2000 </a:t>
            </a:r>
            <a:r>
              <a:rPr lang="en-US" altLang="zh-TW" dirty="0" err="1"/>
              <a:t>lat</a:t>
            </a:r>
            <a:r>
              <a:rPr lang="en-US" altLang="zh-TW" dirty="0"/>
              <a:t> -10 60 </a:t>
            </a:r>
            <a:r>
              <a:rPr lang="en-US" altLang="zh-TW" dirty="0" err="1"/>
              <a:t>lon</a:t>
            </a:r>
            <a:r>
              <a:rPr lang="en-US" altLang="zh-TW" dirty="0"/>
              <a:t> 60 170 end</a:t>
            </a:r>
          </a:p>
          <a:p>
            <a:pPr marL="0" indent="0">
              <a:buNone/>
            </a:pPr>
            <a:r>
              <a:rPr lang="en-US" altLang="zh-TW" dirty="0"/>
              <a:t>16May2001 22May2001 </a:t>
            </a:r>
            <a:r>
              <a:rPr lang="en-US" altLang="zh-TW" dirty="0" err="1"/>
              <a:t>lat</a:t>
            </a:r>
            <a:r>
              <a:rPr lang="en-US" altLang="zh-TW" dirty="0"/>
              <a:t> -10 60 </a:t>
            </a:r>
            <a:r>
              <a:rPr lang="en-US" altLang="zh-TW" dirty="0" err="1"/>
              <a:t>lon</a:t>
            </a:r>
            <a:r>
              <a:rPr lang="en-US" altLang="zh-TW" dirty="0"/>
              <a:t> 60 170 end</a:t>
            </a:r>
          </a:p>
          <a:p>
            <a:pPr marL="0" indent="0">
              <a:buNone/>
            </a:pPr>
            <a:r>
              <a:rPr lang="en-US" altLang="zh-TW" dirty="0"/>
              <a:t>07May2002 13May2002 </a:t>
            </a:r>
            <a:r>
              <a:rPr lang="en-US" altLang="zh-TW" dirty="0" err="1"/>
              <a:t>lat</a:t>
            </a:r>
            <a:r>
              <a:rPr lang="en-US" altLang="zh-TW" dirty="0"/>
              <a:t> -10 60 </a:t>
            </a:r>
            <a:r>
              <a:rPr lang="en-US" altLang="zh-TW" dirty="0" err="1"/>
              <a:t>lon</a:t>
            </a:r>
            <a:r>
              <a:rPr lang="en-US" altLang="zh-TW" dirty="0"/>
              <a:t> 60 170 end</a:t>
            </a:r>
          </a:p>
          <a:p>
            <a:pPr marL="0" indent="0">
              <a:buNone/>
            </a:pPr>
            <a:r>
              <a:rPr lang="en-US" altLang="zh-TW" dirty="0"/>
              <a:t>13May2002 19May2002 </a:t>
            </a:r>
            <a:r>
              <a:rPr lang="en-US" altLang="zh-TW" dirty="0" err="1"/>
              <a:t>lat</a:t>
            </a:r>
            <a:r>
              <a:rPr lang="en-US" altLang="zh-TW" dirty="0"/>
              <a:t> -10 60 </a:t>
            </a:r>
            <a:r>
              <a:rPr lang="en-US" altLang="zh-TW" dirty="0" err="1"/>
              <a:t>lon</a:t>
            </a:r>
            <a:r>
              <a:rPr lang="en-US" altLang="zh-TW" dirty="0"/>
              <a:t> 60 170 end</a:t>
            </a:r>
          </a:p>
          <a:p>
            <a:pPr marL="0" indent="0">
              <a:buNone/>
            </a:pPr>
            <a:r>
              <a:rPr lang="en-US" altLang="zh-TW" dirty="0"/>
              <a:t>12May2003 18May2003 </a:t>
            </a:r>
            <a:r>
              <a:rPr lang="en-US" altLang="zh-TW" dirty="0" err="1"/>
              <a:t>lat</a:t>
            </a:r>
            <a:r>
              <a:rPr lang="en-US" altLang="zh-TW" dirty="0"/>
              <a:t> -10 60 </a:t>
            </a:r>
            <a:r>
              <a:rPr lang="en-US" altLang="zh-TW" dirty="0" err="1"/>
              <a:t>lon</a:t>
            </a:r>
            <a:r>
              <a:rPr lang="en-US" altLang="zh-TW" dirty="0"/>
              <a:t> 60 170 end</a:t>
            </a:r>
          </a:p>
          <a:p>
            <a:pPr marL="0" indent="0">
              <a:buNone/>
            </a:pPr>
            <a:r>
              <a:rPr lang="en-US" altLang="zh-TW" dirty="0"/>
              <a:t>10May2004 16May2004 </a:t>
            </a:r>
            <a:r>
              <a:rPr lang="en-US" altLang="zh-TW" dirty="0" err="1"/>
              <a:t>lat</a:t>
            </a:r>
            <a:r>
              <a:rPr lang="en-US" altLang="zh-TW" dirty="0"/>
              <a:t> -10 60 </a:t>
            </a:r>
            <a:r>
              <a:rPr lang="en-US" altLang="zh-TW" dirty="0" err="1"/>
              <a:t>lon</a:t>
            </a:r>
            <a:r>
              <a:rPr lang="en-US" altLang="zh-TW" dirty="0"/>
              <a:t> 60 170 end</a:t>
            </a:r>
          </a:p>
          <a:p>
            <a:pPr marL="0" indent="0">
              <a:buNone/>
            </a:pPr>
            <a:r>
              <a:rPr lang="en-US" altLang="zh-TW" dirty="0"/>
              <a:t>06May2005 12May2005 </a:t>
            </a:r>
            <a:r>
              <a:rPr lang="en-US" altLang="zh-TW" dirty="0" err="1"/>
              <a:t>lat</a:t>
            </a:r>
            <a:r>
              <a:rPr lang="en-US" altLang="zh-TW" dirty="0"/>
              <a:t> -10 60 </a:t>
            </a:r>
            <a:r>
              <a:rPr lang="en-US" altLang="zh-TW" dirty="0" err="1"/>
              <a:t>lon</a:t>
            </a:r>
            <a:r>
              <a:rPr lang="en-US" altLang="zh-TW" dirty="0"/>
              <a:t> 60 170 end</a:t>
            </a:r>
          </a:p>
        </p:txBody>
      </p:sp>
      <p:sp>
        <p:nvSpPr>
          <p:cNvPr id="5" name="向右箭號 4"/>
          <p:cNvSpPr/>
          <p:nvPr/>
        </p:nvSpPr>
        <p:spPr>
          <a:xfrm>
            <a:off x="2734888" y="2106408"/>
            <a:ext cx="2452254" cy="357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內容版面配置區 2"/>
          <p:cNvSpPr txBox="1">
            <a:spLocks/>
          </p:cNvSpPr>
          <p:nvPr/>
        </p:nvSpPr>
        <p:spPr>
          <a:xfrm>
            <a:off x="3127894" y="1755685"/>
            <a:ext cx="2719647" cy="4247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400" dirty="0" smtClean="0"/>
              <a:t>forgsinput.sh</a:t>
            </a:r>
          </a:p>
          <a:p>
            <a:pPr marL="0" indent="0">
              <a:buNone/>
            </a:pPr>
            <a:endParaRPr lang="en-US" altLang="zh-TW" sz="1900" dirty="0"/>
          </a:p>
          <a:p>
            <a:pPr marL="0" indent="0">
              <a:buNone/>
            </a:pPr>
            <a:r>
              <a:rPr lang="en-US" altLang="zh-TW" sz="1900" dirty="0" smtClean="0">
                <a:solidFill>
                  <a:srgbClr val="00B050"/>
                </a:solidFill>
              </a:rPr>
              <a:t>[datefile].txt </a:t>
            </a:r>
          </a:p>
          <a:p>
            <a:pPr marL="0" indent="0">
              <a:buNone/>
            </a:pPr>
            <a:r>
              <a:rPr lang="en-US" altLang="zh-TW" sz="1900" dirty="0" smtClean="0">
                <a:solidFill>
                  <a:srgbClr val="00B050"/>
                </a:solidFill>
              </a:rPr>
              <a:t>Time range (unit: day)</a:t>
            </a:r>
          </a:p>
          <a:p>
            <a:pPr marL="0" indent="0">
              <a:buNone/>
            </a:pPr>
            <a:r>
              <a:rPr lang="en-US" altLang="zh-TW" sz="1900" dirty="0">
                <a:solidFill>
                  <a:srgbClr val="00B050"/>
                </a:solidFill>
              </a:rPr>
              <a:t>[inputfile].</a:t>
            </a:r>
            <a:r>
              <a:rPr lang="en-US" altLang="zh-TW" sz="1900" dirty="0" smtClean="0">
                <a:solidFill>
                  <a:srgbClr val="00B050"/>
                </a:solidFill>
              </a:rPr>
              <a:t>txt</a:t>
            </a:r>
            <a:r>
              <a:rPr lang="zh-TW" altLang="en-US" sz="1900" dirty="0" smtClean="0">
                <a:solidFill>
                  <a:srgbClr val="00B050"/>
                </a:solidFill>
              </a:rPr>
              <a:t> </a:t>
            </a:r>
            <a:r>
              <a:rPr lang="en-US" altLang="zh-TW" sz="1900" dirty="0" smtClean="0">
                <a:solidFill>
                  <a:srgbClr val="00B050"/>
                </a:solidFill>
              </a:rPr>
              <a:t>(</a:t>
            </a:r>
            <a:r>
              <a:rPr lang="zh-TW" altLang="en-US" sz="1900" dirty="0" smtClean="0">
                <a:solidFill>
                  <a:srgbClr val="00B050"/>
                </a:solidFill>
              </a:rPr>
              <a:t>命名</a:t>
            </a:r>
            <a:r>
              <a:rPr lang="en-US" altLang="zh-TW" sz="1900" dirty="0" smtClean="0">
                <a:solidFill>
                  <a:srgbClr val="00B050"/>
                </a:solidFill>
              </a:rPr>
              <a:t>)</a:t>
            </a:r>
          </a:p>
          <a:p>
            <a:pPr marL="0" indent="0">
              <a:buNone/>
            </a:pPr>
            <a:r>
              <a:rPr lang="en-US" altLang="zh-TW" sz="1900" dirty="0" smtClean="0">
                <a:solidFill>
                  <a:srgbClr val="FF0000"/>
                </a:solidFill>
              </a:rPr>
              <a:t>In:</a:t>
            </a:r>
          </a:p>
          <a:p>
            <a:pPr marL="0" indent="0">
              <a:buNone/>
            </a:pPr>
            <a:r>
              <a:rPr lang="en-US" altLang="zh-TW" sz="1900" dirty="0" smtClean="0">
                <a:solidFill>
                  <a:srgbClr val="FF0000"/>
                </a:solidFill>
              </a:rPr>
              <a:t>[datefile].txt</a:t>
            </a:r>
          </a:p>
          <a:p>
            <a:pPr marL="0" indent="0">
              <a:buNone/>
            </a:pPr>
            <a:r>
              <a:rPr lang="en-US" altLang="zh-TW" sz="1900" dirty="0" smtClean="0">
                <a:solidFill>
                  <a:srgbClr val="FF0000"/>
                </a:solidFill>
              </a:rPr>
              <a:t>forfirstline.txt</a:t>
            </a:r>
          </a:p>
          <a:p>
            <a:pPr marL="0" indent="0">
              <a:buNone/>
            </a:pPr>
            <a:r>
              <a:rPr lang="en-US" altLang="zh-TW" sz="1900" dirty="0" smtClean="0">
                <a:solidFill>
                  <a:srgbClr val="FF0000"/>
                </a:solidFill>
              </a:rPr>
              <a:t>out:</a:t>
            </a:r>
          </a:p>
          <a:p>
            <a:pPr marL="0" indent="0">
              <a:buNone/>
            </a:pPr>
            <a:r>
              <a:rPr lang="en-US" altLang="zh-TW" sz="1900" dirty="0" smtClean="0">
                <a:solidFill>
                  <a:srgbClr val="FF0000"/>
                </a:solidFill>
              </a:rPr>
              <a:t>[inputfile].txt</a:t>
            </a:r>
          </a:p>
          <a:p>
            <a:pPr marL="0" indent="0">
              <a:buNone/>
            </a:pPr>
            <a:endParaRPr lang="zh-TW" altLang="en-US" sz="2000" dirty="0">
              <a:solidFill>
                <a:srgbClr val="00B050"/>
              </a:solidFill>
            </a:endParaRPr>
          </a:p>
        </p:txBody>
      </p:sp>
      <p:sp>
        <p:nvSpPr>
          <p:cNvPr id="7" name="標題 1"/>
          <p:cNvSpPr txBox="1">
            <a:spLocks/>
          </p:cNvSpPr>
          <p:nvPr/>
        </p:nvSpPr>
        <p:spPr>
          <a:xfrm>
            <a:off x="92360" y="12700"/>
            <a:ext cx="10515600" cy="132556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dirty="0" smtClean="0"/>
              <a:t/>
            </a:r>
            <a:br>
              <a:rPr lang="en-US" altLang="zh-TW" sz="2000" dirty="0" smtClean="0"/>
            </a:br>
            <a:endParaRPr lang="en-US" altLang="zh-TW" sz="2000" dirty="0" smtClean="0"/>
          </a:p>
          <a:p>
            <a:r>
              <a:rPr lang="en-US" altLang="zh-TW" sz="3500" dirty="0" smtClean="0"/>
              <a:t>CAPT-day-3</a:t>
            </a:r>
            <a:endParaRPr lang="en-US" altLang="zh-TW" sz="3500" dirty="0"/>
          </a:p>
          <a:p>
            <a:r>
              <a:rPr lang="en-US" altLang="zh-TW" sz="2000" dirty="0" smtClean="0">
                <a:solidFill>
                  <a:srgbClr val="FF0000"/>
                </a:solidFill>
              </a:rPr>
              <a:t/>
            </a:r>
            <a:br>
              <a:rPr lang="en-US" altLang="zh-TW" sz="2000" dirty="0" smtClean="0">
                <a:solidFill>
                  <a:srgbClr val="FF0000"/>
                </a:solidFill>
              </a:rPr>
            </a:br>
            <a:r>
              <a:rPr lang="en-US" altLang="zh-TW" sz="2000" dirty="0" smtClean="0">
                <a:solidFill>
                  <a:srgbClr val="FF0000"/>
                </a:solidFill>
              </a:rPr>
              <a:t> </a:t>
            </a:r>
            <a:endParaRPr lang="zh-TW" altLang="en-US" sz="2000" dirty="0"/>
          </a:p>
        </p:txBody>
      </p:sp>
      <p:sp>
        <p:nvSpPr>
          <p:cNvPr id="2" name="矩形 1"/>
          <p:cNvSpPr/>
          <p:nvPr/>
        </p:nvSpPr>
        <p:spPr>
          <a:xfrm>
            <a:off x="8931564" y="2327564"/>
            <a:ext cx="2918691" cy="3675781"/>
          </a:xfrm>
          <a:prstGeom prst="rect">
            <a:avLst/>
          </a:prstGeom>
          <a:solidFill>
            <a:srgbClr val="0070C0">
              <a:alpha val="6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108514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內容版面配置區 2"/>
          <p:cNvSpPr txBox="1">
            <a:spLocks/>
          </p:cNvSpPr>
          <p:nvPr/>
        </p:nvSpPr>
        <p:spPr>
          <a:xfrm>
            <a:off x="7590258" y="1810067"/>
            <a:ext cx="3212261" cy="4247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000" dirty="0">
                <a:ea typeface="微軟正黑體" panose="020B0604030504040204" pitchFamily="34" charset="-120"/>
              </a:rPr>
              <a:t>Modify </a:t>
            </a:r>
            <a:r>
              <a:rPr lang="en-US" altLang="zh-TW" sz="2000" dirty="0" smtClean="0">
                <a:ea typeface="微軟正黑體" panose="020B0604030504040204" pitchFamily="34" charset="-120"/>
              </a:rPr>
              <a:t>day3-out.ctl</a:t>
            </a:r>
            <a:endParaRPr lang="zh-TW" altLang="en-US" sz="2000" dirty="0"/>
          </a:p>
          <a:p>
            <a:pPr marL="0" indent="0">
              <a:buNone/>
            </a:pPr>
            <a:endParaRPr lang="en-US" altLang="zh-TW" sz="1800" dirty="0"/>
          </a:p>
          <a:p>
            <a:pPr marL="0" indent="0">
              <a:buNone/>
            </a:pPr>
            <a:r>
              <a:rPr lang="en-US" altLang="zh-TW" sz="1900" dirty="0">
                <a:solidFill>
                  <a:srgbClr val="00B050"/>
                </a:solidFill>
              </a:rPr>
              <a:t>[day3-out].</a:t>
            </a:r>
            <a:r>
              <a:rPr lang="en-US" altLang="zh-TW" sz="1900" dirty="0" smtClean="0">
                <a:solidFill>
                  <a:srgbClr val="00B050"/>
                </a:solidFill>
              </a:rPr>
              <a:t>dat</a:t>
            </a:r>
            <a:r>
              <a:rPr lang="zh-TW" altLang="en-US" sz="1900" dirty="0" smtClean="0">
                <a:solidFill>
                  <a:srgbClr val="00B050"/>
                </a:solidFill>
              </a:rPr>
              <a:t> </a:t>
            </a:r>
            <a:r>
              <a:rPr lang="en-US" altLang="zh-TW" sz="1900" dirty="0" smtClean="0">
                <a:solidFill>
                  <a:srgbClr val="00B050"/>
                </a:solidFill>
              </a:rPr>
              <a:t>(change </a:t>
            </a:r>
            <a:r>
              <a:rPr lang="en-US" altLang="zh-TW" sz="2000" dirty="0">
                <a:solidFill>
                  <a:srgbClr val="00B050"/>
                </a:solidFill>
              </a:rPr>
              <a:t>descriptor file</a:t>
            </a:r>
            <a:r>
              <a:rPr lang="en-US" altLang="zh-TW" sz="1900" dirty="0" smtClean="0">
                <a:solidFill>
                  <a:srgbClr val="00B050"/>
                </a:solidFill>
              </a:rPr>
              <a:t>) </a:t>
            </a:r>
          </a:p>
          <a:p>
            <a:pPr marL="0" indent="0">
              <a:buNone/>
            </a:pPr>
            <a:r>
              <a:rPr lang="en-US" altLang="zh-TW" sz="1900" dirty="0" smtClean="0">
                <a:solidFill>
                  <a:srgbClr val="00B050"/>
                </a:solidFill>
              </a:rPr>
              <a:t>Add variables (if needed)</a:t>
            </a:r>
          </a:p>
          <a:p>
            <a:pPr marL="0" indent="0">
              <a:buNone/>
            </a:pPr>
            <a:r>
              <a:rPr lang="en-US" altLang="zh-TW" sz="1900" dirty="0" smtClean="0">
                <a:solidFill>
                  <a:srgbClr val="00B050"/>
                </a:solidFill>
              </a:rPr>
              <a:t>Change time dimension depending on Cases number and time range</a:t>
            </a:r>
          </a:p>
          <a:p>
            <a:pPr marL="0" indent="0">
              <a:buNone/>
            </a:pPr>
            <a:r>
              <a:rPr lang="en-US" altLang="zh-TW" sz="1900" dirty="0" smtClean="0">
                <a:solidFill>
                  <a:srgbClr val="00B050"/>
                </a:solidFill>
              </a:rPr>
              <a:t>(e.g. 20 cases with 7days per case : 20*7=140)</a:t>
            </a:r>
          </a:p>
        </p:txBody>
      </p:sp>
      <p:sp>
        <p:nvSpPr>
          <p:cNvPr id="6" name="內容版面配置區 2"/>
          <p:cNvSpPr txBox="1">
            <a:spLocks/>
          </p:cNvSpPr>
          <p:nvPr/>
        </p:nvSpPr>
        <p:spPr>
          <a:xfrm>
            <a:off x="2601191" y="1755684"/>
            <a:ext cx="2716114" cy="4247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000" dirty="0" smtClean="0"/>
              <a:t>hindcast-day3-out.gs</a:t>
            </a:r>
          </a:p>
          <a:p>
            <a:pPr marL="0" indent="0">
              <a:buNone/>
            </a:pPr>
            <a:endParaRPr lang="en-US" altLang="zh-TW" sz="1800" dirty="0"/>
          </a:p>
          <a:p>
            <a:pPr marL="0" indent="0">
              <a:buNone/>
            </a:pPr>
            <a:r>
              <a:rPr lang="en-US" altLang="zh-TW" sz="1900" dirty="0" smtClean="0">
                <a:solidFill>
                  <a:srgbClr val="00B050"/>
                </a:solidFill>
              </a:rPr>
              <a:t>[inputfile].txt </a:t>
            </a:r>
          </a:p>
          <a:p>
            <a:pPr marL="0" indent="0">
              <a:buNone/>
            </a:pPr>
            <a:r>
              <a:rPr lang="en-US" altLang="zh-TW" sz="1900" dirty="0" smtClean="0">
                <a:solidFill>
                  <a:srgbClr val="00B050"/>
                </a:solidFill>
              </a:rPr>
              <a:t>[day3-out].dat</a:t>
            </a:r>
            <a:r>
              <a:rPr lang="zh-TW" altLang="en-US" sz="1900" dirty="0" smtClean="0">
                <a:solidFill>
                  <a:srgbClr val="00B050"/>
                </a:solidFill>
              </a:rPr>
              <a:t> </a:t>
            </a:r>
            <a:r>
              <a:rPr lang="en-US" altLang="zh-TW" sz="1900" dirty="0" smtClean="0">
                <a:solidFill>
                  <a:srgbClr val="00B050"/>
                </a:solidFill>
              </a:rPr>
              <a:t>(</a:t>
            </a:r>
            <a:r>
              <a:rPr lang="zh-TW" altLang="en-US" sz="1900" dirty="0" smtClean="0">
                <a:solidFill>
                  <a:srgbClr val="00B050"/>
                </a:solidFill>
              </a:rPr>
              <a:t>命名</a:t>
            </a:r>
            <a:r>
              <a:rPr lang="en-US" altLang="zh-TW" sz="1900" dirty="0" smtClean="0">
                <a:solidFill>
                  <a:srgbClr val="00B050"/>
                </a:solidFill>
              </a:rPr>
              <a:t>)</a:t>
            </a:r>
          </a:p>
          <a:p>
            <a:pPr marL="0" indent="0">
              <a:buNone/>
            </a:pPr>
            <a:r>
              <a:rPr lang="en-US" altLang="zh-TW" sz="1900" dirty="0" smtClean="0">
                <a:solidFill>
                  <a:srgbClr val="00B050"/>
                </a:solidFill>
              </a:rPr>
              <a:t>Cases number</a:t>
            </a:r>
          </a:p>
          <a:p>
            <a:pPr marL="0" indent="0">
              <a:buNone/>
            </a:pPr>
            <a:r>
              <a:rPr lang="en-US" altLang="zh-TW" sz="1900" dirty="0">
                <a:solidFill>
                  <a:srgbClr val="00B050"/>
                </a:solidFill>
              </a:rPr>
              <a:t>Add variables (if needed</a:t>
            </a:r>
            <a:r>
              <a:rPr lang="en-US" altLang="zh-TW" sz="1900" dirty="0" smtClean="0">
                <a:solidFill>
                  <a:srgbClr val="00B050"/>
                </a:solidFill>
              </a:rPr>
              <a:t>)</a:t>
            </a:r>
          </a:p>
          <a:p>
            <a:pPr marL="0" indent="0">
              <a:buNone/>
            </a:pPr>
            <a:r>
              <a:rPr lang="en-US" altLang="zh-TW" sz="1900" dirty="0" smtClean="0">
                <a:solidFill>
                  <a:srgbClr val="FF0000"/>
                </a:solidFill>
              </a:rPr>
              <a:t>In:</a:t>
            </a:r>
          </a:p>
          <a:p>
            <a:pPr marL="0" indent="0">
              <a:buNone/>
            </a:pPr>
            <a:r>
              <a:rPr lang="en-US" altLang="zh-TW" sz="1900" dirty="0">
                <a:solidFill>
                  <a:srgbClr val="FF0000"/>
                </a:solidFill>
              </a:rPr>
              <a:t>[inputfile].txt</a:t>
            </a:r>
          </a:p>
          <a:p>
            <a:pPr marL="0" indent="0">
              <a:buNone/>
            </a:pPr>
            <a:r>
              <a:rPr lang="en-US" altLang="zh-TW" sz="1900" dirty="0" smtClean="0">
                <a:solidFill>
                  <a:srgbClr val="FF0000"/>
                </a:solidFill>
              </a:rPr>
              <a:t>out:</a:t>
            </a:r>
          </a:p>
          <a:p>
            <a:pPr marL="0" indent="0">
              <a:buNone/>
            </a:pPr>
            <a:r>
              <a:rPr lang="en-US" altLang="zh-TW" sz="1900" dirty="0">
                <a:solidFill>
                  <a:srgbClr val="FF0000"/>
                </a:solidFill>
              </a:rPr>
              <a:t>[day3-out].dat</a:t>
            </a:r>
            <a:endParaRPr lang="zh-TW" altLang="en-US" sz="2000" dirty="0">
              <a:solidFill>
                <a:srgbClr val="FF0000"/>
              </a:solidFill>
            </a:endParaRPr>
          </a:p>
        </p:txBody>
      </p:sp>
      <p:sp>
        <p:nvSpPr>
          <p:cNvPr id="3" name="內容版面配置區 2"/>
          <p:cNvSpPr>
            <a:spLocks noGrp="1"/>
          </p:cNvSpPr>
          <p:nvPr>
            <p:ph idx="1"/>
          </p:nvPr>
        </p:nvSpPr>
        <p:spPr>
          <a:xfrm>
            <a:off x="10680356" y="2106408"/>
            <a:ext cx="2788025" cy="420599"/>
          </a:xfrm>
        </p:spPr>
        <p:txBody>
          <a:bodyPr>
            <a:normAutofit lnSpcReduction="10000"/>
          </a:bodyPr>
          <a:lstStyle/>
          <a:p>
            <a:pPr marL="0" indent="0">
              <a:buNone/>
            </a:pPr>
            <a:r>
              <a:rPr lang="en-US" altLang="zh-TW" sz="2400" dirty="0" smtClean="0"/>
              <a:t>Drawing !</a:t>
            </a:r>
            <a:endParaRPr lang="zh-TW" altLang="en-US" sz="2400" dirty="0"/>
          </a:p>
        </p:txBody>
      </p:sp>
      <p:sp>
        <p:nvSpPr>
          <p:cNvPr id="4" name="內容版面配置區 2"/>
          <p:cNvSpPr txBox="1">
            <a:spLocks/>
          </p:cNvSpPr>
          <p:nvPr/>
        </p:nvSpPr>
        <p:spPr>
          <a:xfrm>
            <a:off x="21359" y="1657219"/>
            <a:ext cx="2713529" cy="2687179"/>
          </a:xfrm>
          <a:prstGeom prst="rect">
            <a:avLst/>
          </a:prstGeom>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altLang="zh-TW" dirty="0" smtClean="0">
                <a:solidFill>
                  <a:srgbClr val="FF0000"/>
                </a:solidFill>
              </a:rPr>
              <a:t>[inputfile].txt </a:t>
            </a:r>
          </a:p>
          <a:p>
            <a:pPr marL="0" indent="0">
              <a:buNone/>
            </a:pPr>
            <a:r>
              <a:rPr lang="en-US" altLang="zh-TW" dirty="0" smtClean="0"/>
              <a:t>15May1998 </a:t>
            </a:r>
            <a:r>
              <a:rPr lang="en-US" altLang="zh-TW" dirty="0"/>
              <a:t>21May1998 </a:t>
            </a:r>
            <a:r>
              <a:rPr lang="en-US" altLang="zh-TW" dirty="0" err="1"/>
              <a:t>lat</a:t>
            </a:r>
            <a:r>
              <a:rPr lang="en-US" altLang="zh-TW" dirty="0"/>
              <a:t> -10 60 </a:t>
            </a:r>
            <a:r>
              <a:rPr lang="en-US" altLang="zh-TW" dirty="0" err="1"/>
              <a:t>lon</a:t>
            </a:r>
            <a:r>
              <a:rPr lang="en-US" altLang="zh-TW" dirty="0"/>
              <a:t> 60 170 end</a:t>
            </a:r>
          </a:p>
          <a:p>
            <a:pPr marL="0" indent="0">
              <a:buNone/>
            </a:pPr>
            <a:r>
              <a:rPr lang="en-US" altLang="zh-TW" dirty="0"/>
              <a:t>21May1998 27May1998 </a:t>
            </a:r>
            <a:r>
              <a:rPr lang="en-US" altLang="zh-TW" dirty="0" err="1"/>
              <a:t>lat</a:t>
            </a:r>
            <a:r>
              <a:rPr lang="en-US" altLang="zh-TW" dirty="0"/>
              <a:t> -10 60 </a:t>
            </a:r>
            <a:r>
              <a:rPr lang="en-US" altLang="zh-TW" dirty="0" err="1"/>
              <a:t>lon</a:t>
            </a:r>
            <a:r>
              <a:rPr lang="en-US" altLang="zh-TW" dirty="0"/>
              <a:t> 60 170 end</a:t>
            </a:r>
          </a:p>
          <a:p>
            <a:pPr marL="0" indent="0">
              <a:buNone/>
            </a:pPr>
            <a:r>
              <a:rPr lang="en-US" altLang="zh-TW" dirty="0"/>
              <a:t>24May1999 30May1999 </a:t>
            </a:r>
            <a:r>
              <a:rPr lang="en-US" altLang="zh-TW" dirty="0" err="1"/>
              <a:t>lat</a:t>
            </a:r>
            <a:r>
              <a:rPr lang="en-US" altLang="zh-TW" dirty="0"/>
              <a:t> -10 60 </a:t>
            </a:r>
            <a:r>
              <a:rPr lang="en-US" altLang="zh-TW" dirty="0" err="1"/>
              <a:t>lon</a:t>
            </a:r>
            <a:r>
              <a:rPr lang="en-US" altLang="zh-TW" dirty="0"/>
              <a:t> 60 170 end</a:t>
            </a:r>
          </a:p>
          <a:p>
            <a:pPr marL="0" indent="0">
              <a:buNone/>
            </a:pPr>
            <a:r>
              <a:rPr lang="en-US" altLang="zh-TW" dirty="0"/>
              <a:t>16May2000 22May2000 </a:t>
            </a:r>
            <a:r>
              <a:rPr lang="en-US" altLang="zh-TW" dirty="0" err="1"/>
              <a:t>lat</a:t>
            </a:r>
            <a:r>
              <a:rPr lang="en-US" altLang="zh-TW" dirty="0"/>
              <a:t> -10 60 </a:t>
            </a:r>
            <a:r>
              <a:rPr lang="en-US" altLang="zh-TW" dirty="0" err="1"/>
              <a:t>lon</a:t>
            </a:r>
            <a:r>
              <a:rPr lang="en-US" altLang="zh-TW" dirty="0"/>
              <a:t> 60 170 end</a:t>
            </a:r>
          </a:p>
          <a:p>
            <a:pPr marL="0" indent="0">
              <a:buNone/>
            </a:pPr>
            <a:r>
              <a:rPr lang="en-US" altLang="zh-TW" dirty="0"/>
              <a:t>16May2001 22May2001 </a:t>
            </a:r>
            <a:r>
              <a:rPr lang="en-US" altLang="zh-TW" dirty="0" err="1"/>
              <a:t>lat</a:t>
            </a:r>
            <a:r>
              <a:rPr lang="en-US" altLang="zh-TW" dirty="0"/>
              <a:t> -10 60 </a:t>
            </a:r>
            <a:r>
              <a:rPr lang="en-US" altLang="zh-TW" dirty="0" err="1"/>
              <a:t>lon</a:t>
            </a:r>
            <a:r>
              <a:rPr lang="en-US" altLang="zh-TW" dirty="0"/>
              <a:t> 60 170 end</a:t>
            </a:r>
          </a:p>
          <a:p>
            <a:pPr marL="0" indent="0">
              <a:buNone/>
            </a:pPr>
            <a:r>
              <a:rPr lang="en-US" altLang="zh-TW" dirty="0"/>
              <a:t>07May2002 13May2002 </a:t>
            </a:r>
            <a:r>
              <a:rPr lang="en-US" altLang="zh-TW" dirty="0" err="1"/>
              <a:t>lat</a:t>
            </a:r>
            <a:r>
              <a:rPr lang="en-US" altLang="zh-TW" dirty="0"/>
              <a:t> -10 60 </a:t>
            </a:r>
            <a:r>
              <a:rPr lang="en-US" altLang="zh-TW" dirty="0" err="1"/>
              <a:t>lon</a:t>
            </a:r>
            <a:r>
              <a:rPr lang="en-US" altLang="zh-TW" dirty="0"/>
              <a:t> 60 170 end</a:t>
            </a:r>
          </a:p>
          <a:p>
            <a:pPr marL="0" indent="0">
              <a:buNone/>
            </a:pPr>
            <a:r>
              <a:rPr lang="en-US" altLang="zh-TW" dirty="0"/>
              <a:t>13May2002 19May2002 </a:t>
            </a:r>
            <a:r>
              <a:rPr lang="en-US" altLang="zh-TW" dirty="0" err="1"/>
              <a:t>lat</a:t>
            </a:r>
            <a:r>
              <a:rPr lang="en-US" altLang="zh-TW" dirty="0"/>
              <a:t> -10 60 </a:t>
            </a:r>
            <a:r>
              <a:rPr lang="en-US" altLang="zh-TW" dirty="0" err="1"/>
              <a:t>lon</a:t>
            </a:r>
            <a:r>
              <a:rPr lang="en-US" altLang="zh-TW" dirty="0"/>
              <a:t> 60 170 end</a:t>
            </a:r>
          </a:p>
          <a:p>
            <a:pPr marL="0" indent="0">
              <a:buNone/>
            </a:pPr>
            <a:r>
              <a:rPr lang="en-US" altLang="zh-TW" dirty="0"/>
              <a:t>12May2003 18May2003 </a:t>
            </a:r>
            <a:r>
              <a:rPr lang="en-US" altLang="zh-TW" dirty="0" err="1"/>
              <a:t>lat</a:t>
            </a:r>
            <a:r>
              <a:rPr lang="en-US" altLang="zh-TW" dirty="0"/>
              <a:t> -10 60 </a:t>
            </a:r>
            <a:r>
              <a:rPr lang="en-US" altLang="zh-TW" dirty="0" err="1"/>
              <a:t>lon</a:t>
            </a:r>
            <a:r>
              <a:rPr lang="en-US" altLang="zh-TW" dirty="0"/>
              <a:t> 60 170 end</a:t>
            </a:r>
          </a:p>
          <a:p>
            <a:pPr marL="0" indent="0">
              <a:buNone/>
            </a:pPr>
            <a:r>
              <a:rPr lang="en-US" altLang="zh-TW" dirty="0"/>
              <a:t>10May2004 16May2004 </a:t>
            </a:r>
            <a:r>
              <a:rPr lang="en-US" altLang="zh-TW" dirty="0" err="1"/>
              <a:t>lat</a:t>
            </a:r>
            <a:r>
              <a:rPr lang="en-US" altLang="zh-TW" dirty="0"/>
              <a:t> -10 60 </a:t>
            </a:r>
            <a:r>
              <a:rPr lang="en-US" altLang="zh-TW" dirty="0" err="1"/>
              <a:t>lon</a:t>
            </a:r>
            <a:r>
              <a:rPr lang="en-US" altLang="zh-TW" dirty="0"/>
              <a:t> 60 170 end</a:t>
            </a:r>
          </a:p>
          <a:p>
            <a:pPr marL="0" indent="0">
              <a:buNone/>
            </a:pPr>
            <a:r>
              <a:rPr lang="en-US" altLang="zh-TW" dirty="0"/>
              <a:t>06May2005 12May2005 </a:t>
            </a:r>
            <a:r>
              <a:rPr lang="en-US" altLang="zh-TW" dirty="0" err="1"/>
              <a:t>lat</a:t>
            </a:r>
            <a:r>
              <a:rPr lang="en-US" altLang="zh-TW" dirty="0"/>
              <a:t> -10 60 </a:t>
            </a:r>
            <a:r>
              <a:rPr lang="en-US" altLang="zh-TW" dirty="0" err="1"/>
              <a:t>lon</a:t>
            </a:r>
            <a:r>
              <a:rPr lang="en-US" altLang="zh-TW" dirty="0"/>
              <a:t> 60 170 end</a:t>
            </a:r>
          </a:p>
        </p:txBody>
      </p:sp>
      <p:sp>
        <p:nvSpPr>
          <p:cNvPr id="5" name="向右箭號 4"/>
          <p:cNvSpPr/>
          <p:nvPr/>
        </p:nvSpPr>
        <p:spPr>
          <a:xfrm>
            <a:off x="2559368" y="2106408"/>
            <a:ext cx="2296073" cy="357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標題 1"/>
          <p:cNvSpPr txBox="1">
            <a:spLocks/>
          </p:cNvSpPr>
          <p:nvPr/>
        </p:nvSpPr>
        <p:spPr>
          <a:xfrm>
            <a:off x="92360" y="12700"/>
            <a:ext cx="10515600" cy="132556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dirty="0" smtClean="0"/>
              <a:t/>
            </a:r>
            <a:br>
              <a:rPr lang="en-US" altLang="zh-TW" sz="2000" dirty="0" smtClean="0"/>
            </a:br>
            <a:endParaRPr lang="en-US" altLang="zh-TW" sz="2000" dirty="0" smtClean="0"/>
          </a:p>
          <a:p>
            <a:r>
              <a:rPr lang="en-US" altLang="zh-TW" sz="3500" dirty="0" smtClean="0"/>
              <a:t>CAPT-day-3</a:t>
            </a:r>
            <a:endParaRPr lang="en-US" altLang="zh-TW" sz="3500" dirty="0"/>
          </a:p>
          <a:p>
            <a:r>
              <a:rPr lang="en-US" altLang="zh-TW" sz="2000" dirty="0" smtClean="0">
                <a:solidFill>
                  <a:srgbClr val="FF0000"/>
                </a:solidFill>
              </a:rPr>
              <a:t/>
            </a:r>
            <a:br>
              <a:rPr lang="en-US" altLang="zh-TW" sz="2000" dirty="0" smtClean="0">
                <a:solidFill>
                  <a:srgbClr val="FF0000"/>
                </a:solidFill>
              </a:rPr>
            </a:br>
            <a:r>
              <a:rPr lang="en-US" altLang="zh-TW" sz="2000" dirty="0" smtClean="0">
                <a:solidFill>
                  <a:srgbClr val="FF0000"/>
                </a:solidFill>
              </a:rPr>
              <a:t> </a:t>
            </a:r>
            <a:endParaRPr lang="zh-TW" altLang="en-US" sz="2000" dirty="0"/>
          </a:p>
        </p:txBody>
      </p:sp>
      <p:sp>
        <p:nvSpPr>
          <p:cNvPr id="2" name="矩形 1"/>
          <p:cNvSpPr/>
          <p:nvPr/>
        </p:nvSpPr>
        <p:spPr>
          <a:xfrm>
            <a:off x="1266017" y="1828670"/>
            <a:ext cx="1172383" cy="2238506"/>
          </a:xfrm>
          <a:prstGeom prst="rect">
            <a:avLst/>
          </a:prstGeom>
          <a:solidFill>
            <a:srgbClr val="0070C0">
              <a:alpha val="6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7712422" y="2106408"/>
            <a:ext cx="2967934" cy="357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內容版面配置區 2"/>
          <p:cNvSpPr txBox="1">
            <a:spLocks/>
          </p:cNvSpPr>
          <p:nvPr/>
        </p:nvSpPr>
        <p:spPr>
          <a:xfrm>
            <a:off x="5007841" y="1908084"/>
            <a:ext cx="2788025" cy="4486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sz="2000" dirty="0" smtClean="0">
                <a:solidFill>
                  <a:srgbClr val="FF0000"/>
                </a:solidFill>
              </a:rPr>
              <a:t>[day3-out].dat</a:t>
            </a:r>
            <a:endParaRPr lang="zh-TW" altLang="en-US" sz="2400" dirty="0" smtClean="0">
              <a:solidFill>
                <a:srgbClr val="FF0000"/>
              </a:solidFill>
            </a:endParaRPr>
          </a:p>
          <a:p>
            <a:r>
              <a:rPr lang="en-US" altLang="zh-TW" sz="2000" dirty="0" smtClean="0">
                <a:solidFill>
                  <a:srgbClr val="00B0F0"/>
                </a:solidFill>
              </a:rPr>
              <a:t>Contain the variables you chose to put in .</a:t>
            </a:r>
            <a:r>
              <a:rPr lang="en-US" altLang="zh-TW" sz="2000" dirty="0" err="1" smtClean="0">
                <a:solidFill>
                  <a:srgbClr val="00B0F0"/>
                </a:solidFill>
              </a:rPr>
              <a:t>dat</a:t>
            </a:r>
            <a:r>
              <a:rPr lang="en-US" altLang="zh-TW" sz="2000" dirty="0" smtClean="0">
                <a:solidFill>
                  <a:srgbClr val="00B0F0"/>
                </a:solidFill>
              </a:rPr>
              <a:t> file</a:t>
            </a:r>
            <a:r>
              <a:rPr lang="en-US" altLang="zh-TW" dirty="0" smtClean="0"/>
              <a:t> </a:t>
            </a:r>
            <a:endParaRPr lang="zh-TW" altLang="en-US" dirty="0"/>
          </a:p>
        </p:txBody>
      </p:sp>
    </p:spTree>
    <p:extLst>
      <p:ext uri="{BB962C8B-B14F-4D97-AF65-F5344CB8AC3E}">
        <p14:creationId xmlns:p14="http://schemas.microsoft.com/office/powerpoint/2010/main" val="20484008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rotWithShape="1">
          <a:blip r:embed="rId2"/>
          <a:srcRect r="9781" b="8779"/>
          <a:stretch/>
        </p:blipFill>
        <p:spPr>
          <a:xfrm>
            <a:off x="195695" y="0"/>
            <a:ext cx="11996305" cy="6742545"/>
          </a:xfrm>
          <a:prstGeom prst="rect">
            <a:avLst/>
          </a:prstGeom>
        </p:spPr>
      </p:pic>
      <p:sp>
        <p:nvSpPr>
          <p:cNvPr id="5" name="內容版面配置區 2"/>
          <p:cNvSpPr txBox="1">
            <a:spLocks/>
          </p:cNvSpPr>
          <p:nvPr/>
        </p:nvSpPr>
        <p:spPr>
          <a:xfrm>
            <a:off x="5917044" y="438524"/>
            <a:ext cx="3734955" cy="4247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3200" dirty="0" smtClean="0">
                <a:solidFill>
                  <a:schemeClr val="bg1">
                    <a:lumMod val="95000"/>
                  </a:schemeClr>
                </a:solidFill>
              </a:rPr>
              <a:t>hindcast-day3-out.gs</a:t>
            </a:r>
          </a:p>
          <a:p>
            <a:pPr marL="0" indent="0">
              <a:buNone/>
            </a:pPr>
            <a:endParaRPr lang="en-US" altLang="zh-TW" sz="1800" dirty="0" smtClean="0"/>
          </a:p>
          <a:p>
            <a:pPr marL="0" indent="0">
              <a:buNone/>
            </a:pPr>
            <a:endParaRPr lang="en-US" altLang="zh-TW" sz="1800" dirty="0"/>
          </a:p>
          <a:p>
            <a:pPr marL="0" indent="0">
              <a:buNone/>
            </a:pPr>
            <a:endParaRPr lang="en-US" altLang="zh-TW" sz="1800" dirty="0" smtClean="0"/>
          </a:p>
          <a:p>
            <a:pPr marL="0" indent="0">
              <a:buNone/>
            </a:pPr>
            <a:endParaRPr lang="en-US" altLang="zh-TW" sz="1800" dirty="0"/>
          </a:p>
          <a:p>
            <a:pPr marL="0" indent="0">
              <a:buNone/>
            </a:pPr>
            <a:endParaRPr lang="en-US" altLang="zh-TW" sz="1800" dirty="0"/>
          </a:p>
          <a:p>
            <a:pPr marL="0" indent="0">
              <a:buNone/>
            </a:pPr>
            <a:r>
              <a:rPr lang="en-US" altLang="zh-TW" sz="1900" dirty="0" smtClean="0">
                <a:solidFill>
                  <a:srgbClr val="00B050"/>
                </a:solidFill>
              </a:rPr>
              <a:t>[day3-out].dat</a:t>
            </a:r>
            <a:r>
              <a:rPr lang="zh-TW" altLang="en-US" sz="1900" dirty="0" smtClean="0">
                <a:solidFill>
                  <a:srgbClr val="00B050"/>
                </a:solidFill>
              </a:rPr>
              <a:t> </a:t>
            </a:r>
            <a:r>
              <a:rPr lang="en-US" altLang="zh-TW" sz="1900" dirty="0" smtClean="0">
                <a:solidFill>
                  <a:srgbClr val="00B050"/>
                </a:solidFill>
              </a:rPr>
              <a:t>(</a:t>
            </a:r>
            <a:r>
              <a:rPr lang="zh-TW" altLang="en-US" sz="1900" dirty="0" smtClean="0">
                <a:solidFill>
                  <a:srgbClr val="00B050"/>
                </a:solidFill>
              </a:rPr>
              <a:t>命名</a:t>
            </a:r>
            <a:r>
              <a:rPr lang="en-US" altLang="zh-TW" sz="1900" dirty="0" smtClean="0">
                <a:solidFill>
                  <a:srgbClr val="00B050"/>
                </a:solidFill>
              </a:rPr>
              <a:t>)</a:t>
            </a:r>
          </a:p>
          <a:p>
            <a:pPr marL="0" indent="0">
              <a:buNone/>
            </a:pPr>
            <a:r>
              <a:rPr lang="en-US" altLang="zh-TW" sz="1900" dirty="0" smtClean="0">
                <a:solidFill>
                  <a:srgbClr val="00B050"/>
                </a:solidFill>
              </a:rPr>
              <a:t>[</a:t>
            </a:r>
            <a:r>
              <a:rPr lang="en-US" altLang="zh-TW" sz="1900" dirty="0">
                <a:solidFill>
                  <a:srgbClr val="00B050"/>
                </a:solidFill>
              </a:rPr>
              <a:t>inputfile].txt </a:t>
            </a:r>
          </a:p>
          <a:p>
            <a:pPr marL="0" indent="0">
              <a:buNone/>
            </a:pPr>
            <a:r>
              <a:rPr lang="en-US" altLang="zh-TW" sz="1900" dirty="0">
                <a:solidFill>
                  <a:srgbClr val="00B050"/>
                </a:solidFill>
              </a:rPr>
              <a:t>Cases number</a:t>
            </a:r>
          </a:p>
          <a:p>
            <a:pPr marL="0" indent="0">
              <a:buNone/>
            </a:pPr>
            <a:endParaRPr lang="en-US" altLang="zh-TW" sz="1900" dirty="0" smtClean="0">
              <a:solidFill>
                <a:srgbClr val="00B050"/>
              </a:solidFill>
            </a:endParaRPr>
          </a:p>
        </p:txBody>
      </p:sp>
      <p:cxnSp>
        <p:nvCxnSpPr>
          <p:cNvPr id="6" name="直線單箭頭接點 5"/>
          <p:cNvCxnSpPr/>
          <p:nvPr/>
        </p:nvCxnSpPr>
        <p:spPr>
          <a:xfrm flipH="1">
            <a:off x="5078845" y="3094182"/>
            <a:ext cx="838199" cy="6679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flipH="1">
            <a:off x="2141719" y="3828523"/>
            <a:ext cx="3775325" cy="490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H="1">
            <a:off x="4273857" y="3435927"/>
            <a:ext cx="1643187" cy="1176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5129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t>Add variables (hindcast-day3-out.gs</a:t>
            </a:r>
            <a:r>
              <a:rPr lang="en-US" altLang="zh-TW" sz="4000" dirty="0" smtClean="0"/>
              <a:t>) – three steps</a:t>
            </a:r>
            <a:endParaRPr lang="zh-TW" altLang="en-US" sz="4000" dirty="0"/>
          </a:p>
        </p:txBody>
      </p:sp>
      <p:sp>
        <p:nvSpPr>
          <p:cNvPr id="3" name="內容版面配置區 2"/>
          <p:cNvSpPr>
            <a:spLocks noGrp="1"/>
          </p:cNvSpPr>
          <p:nvPr>
            <p:ph idx="1"/>
          </p:nvPr>
        </p:nvSpPr>
        <p:spPr/>
        <p:txBody>
          <a:bodyPr/>
          <a:lstStyle/>
          <a:p>
            <a:r>
              <a:rPr lang="en-US" altLang="zh-TW" dirty="0" smtClean="0"/>
              <a:t>1. Check </a:t>
            </a:r>
            <a:r>
              <a:rPr lang="en-US" altLang="zh-TW" dirty="0" smtClean="0">
                <a:solidFill>
                  <a:srgbClr val="0070C0"/>
                </a:solidFill>
              </a:rPr>
              <a:t>daily_var_h1.txt</a:t>
            </a:r>
            <a:r>
              <a:rPr lang="en-US" altLang="zh-TW" dirty="0" smtClean="0"/>
              <a:t> &amp; </a:t>
            </a:r>
            <a:r>
              <a:rPr lang="en-US" altLang="zh-TW" dirty="0" smtClean="0">
                <a:solidFill>
                  <a:srgbClr val="0070C0"/>
                </a:solidFill>
              </a:rPr>
              <a:t>daily_var_h5.txt  </a:t>
            </a:r>
            <a:endParaRPr lang="zh-TW" altLang="en-US" dirty="0">
              <a:solidFill>
                <a:srgbClr val="0070C0"/>
              </a:solidFill>
            </a:endParaRPr>
          </a:p>
        </p:txBody>
      </p:sp>
      <p:pic>
        <p:nvPicPr>
          <p:cNvPr id="4" name="圖片 3"/>
          <p:cNvPicPr>
            <a:picLocks noChangeAspect="1"/>
          </p:cNvPicPr>
          <p:nvPr/>
        </p:nvPicPr>
        <p:blipFill rotWithShape="1">
          <a:blip r:embed="rId2"/>
          <a:srcRect l="5987"/>
          <a:stretch/>
        </p:blipFill>
        <p:spPr>
          <a:xfrm>
            <a:off x="581025" y="2289120"/>
            <a:ext cx="11544299" cy="4911780"/>
          </a:xfrm>
          <a:prstGeom prst="rect">
            <a:avLst/>
          </a:prstGeom>
        </p:spPr>
      </p:pic>
      <p:sp>
        <p:nvSpPr>
          <p:cNvPr id="5" name="矩形 4"/>
          <p:cNvSpPr/>
          <p:nvPr/>
        </p:nvSpPr>
        <p:spPr>
          <a:xfrm>
            <a:off x="1304925" y="2581275"/>
            <a:ext cx="647700" cy="238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p:cNvCxnSpPr/>
          <p:nvPr/>
        </p:nvCxnSpPr>
        <p:spPr>
          <a:xfrm>
            <a:off x="3829050" y="3314700"/>
            <a:ext cx="8229600" cy="190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橢圓 7"/>
          <p:cNvSpPr/>
          <p:nvPr/>
        </p:nvSpPr>
        <p:spPr>
          <a:xfrm>
            <a:off x="3209925" y="2788444"/>
            <a:ext cx="733425" cy="32385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內容版面配置區 2"/>
          <p:cNvSpPr txBox="1">
            <a:spLocks/>
          </p:cNvSpPr>
          <p:nvPr/>
        </p:nvSpPr>
        <p:spPr>
          <a:xfrm>
            <a:off x="8004607" y="2392798"/>
            <a:ext cx="3734955" cy="4247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3200" dirty="0" smtClean="0">
                <a:solidFill>
                  <a:schemeClr val="bg1">
                    <a:lumMod val="95000"/>
                  </a:schemeClr>
                </a:solidFill>
              </a:rPr>
              <a:t>Daily_var_h5.txt</a:t>
            </a:r>
          </a:p>
          <a:p>
            <a:pPr marL="0" indent="0">
              <a:buNone/>
            </a:pPr>
            <a:endParaRPr lang="en-US" altLang="zh-TW" sz="1800" dirty="0" smtClean="0"/>
          </a:p>
          <a:p>
            <a:pPr marL="0" indent="0">
              <a:buNone/>
            </a:pPr>
            <a:endParaRPr lang="en-US" altLang="zh-TW" sz="1800" dirty="0"/>
          </a:p>
          <a:p>
            <a:pPr marL="0" indent="0">
              <a:buNone/>
            </a:pPr>
            <a:endParaRPr lang="en-US" altLang="zh-TW" sz="1800" dirty="0" smtClean="0"/>
          </a:p>
          <a:p>
            <a:pPr marL="0" indent="0">
              <a:buNone/>
            </a:pPr>
            <a:endParaRPr lang="en-US" altLang="zh-TW" sz="1800" dirty="0"/>
          </a:p>
        </p:txBody>
      </p:sp>
    </p:spTree>
    <p:extLst>
      <p:ext uri="{BB962C8B-B14F-4D97-AF65-F5344CB8AC3E}">
        <p14:creationId xmlns:p14="http://schemas.microsoft.com/office/powerpoint/2010/main" val="35802689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Introduction</a:t>
            </a:r>
            <a:endParaRPr lang="zh-TW" altLang="en-US" dirty="0"/>
          </a:p>
        </p:txBody>
      </p:sp>
      <p:sp>
        <p:nvSpPr>
          <p:cNvPr id="7" name="內容版面配置區 2"/>
          <p:cNvSpPr>
            <a:spLocks noGrp="1"/>
          </p:cNvSpPr>
          <p:nvPr>
            <p:ph idx="1"/>
          </p:nvPr>
        </p:nvSpPr>
        <p:spPr>
          <a:xfrm>
            <a:off x="838200" y="1836258"/>
            <a:ext cx="10515600" cy="4883519"/>
          </a:xfrm>
        </p:spPr>
        <p:txBody>
          <a:bodyPr>
            <a:normAutofit/>
          </a:bodyPr>
          <a:lstStyle/>
          <a:p>
            <a:pPr>
              <a:buSzPct val="43000"/>
              <a:buFont typeface="Wingdings" panose="05000000000000000000" pitchFamily="2" charset="2"/>
              <a:buChar char="l"/>
            </a:pPr>
            <a:r>
              <a:rPr lang="en-US" altLang="zh-TW" sz="3600" dirty="0" smtClean="0">
                <a:solidFill>
                  <a:srgbClr val="00B050"/>
                </a:solidFill>
              </a:rPr>
              <a:t>Fore</a:t>
            </a:r>
            <a:r>
              <a:rPr lang="en-US" altLang="zh-TW" sz="3600" dirty="0" smtClean="0"/>
              <a:t>cast          </a:t>
            </a:r>
            <a:r>
              <a:rPr lang="en-US" altLang="zh-TW" sz="3600" dirty="0" err="1" smtClean="0">
                <a:solidFill>
                  <a:srgbClr val="00B050"/>
                </a:solidFill>
              </a:rPr>
              <a:t>Hind</a:t>
            </a:r>
            <a:r>
              <a:rPr lang="en-US" altLang="zh-TW" sz="3600" dirty="0" err="1" smtClean="0"/>
              <a:t>cast</a:t>
            </a:r>
            <a:r>
              <a:rPr lang="en-US" altLang="zh-TW" sz="3600" dirty="0" smtClean="0"/>
              <a:t> </a:t>
            </a:r>
          </a:p>
          <a:p>
            <a:pPr>
              <a:buSzPct val="43000"/>
              <a:buFont typeface="Wingdings" panose="05000000000000000000" pitchFamily="2" charset="2"/>
              <a:buChar char="l"/>
            </a:pPr>
            <a:r>
              <a:rPr lang="en-US" altLang="zh-TW" sz="3600" dirty="0" smtClean="0"/>
              <a:t>Climate model in </a:t>
            </a:r>
            <a:r>
              <a:rPr lang="en-US" altLang="zh-TW" sz="3600" dirty="0" err="1" smtClean="0"/>
              <a:t>hindcast</a:t>
            </a:r>
            <a:r>
              <a:rPr lang="en-US" altLang="zh-TW" sz="3600" dirty="0" smtClean="0"/>
              <a:t> mode </a:t>
            </a:r>
          </a:p>
          <a:p>
            <a:pPr>
              <a:buSzPct val="43000"/>
              <a:buFont typeface="Wingdings" panose="05000000000000000000" pitchFamily="2" charset="2"/>
              <a:buChar char="l"/>
            </a:pPr>
            <a:r>
              <a:rPr lang="en-US" altLang="zh-TW" sz="3600" dirty="0" smtClean="0"/>
              <a:t>improvement </a:t>
            </a:r>
            <a:r>
              <a:rPr lang="en-US" altLang="zh-TW" sz="3600" dirty="0"/>
              <a:t>of the errors in the </a:t>
            </a:r>
            <a:r>
              <a:rPr lang="en-US" altLang="zh-TW" sz="3600" dirty="0" err="1">
                <a:solidFill>
                  <a:srgbClr val="0070C0"/>
                </a:solidFill>
              </a:rPr>
              <a:t>hindcast</a:t>
            </a:r>
            <a:r>
              <a:rPr lang="en-US" altLang="zh-TW" sz="3600" dirty="0">
                <a:solidFill>
                  <a:srgbClr val="0070C0"/>
                </a:solidFill>
              </a:rPr>
              <a:t> </a:t>
            </a:r>
            <a:r>
              <a:rPr lang="en-US" altLang="zh-TW" sz="3600" dirty="0" smtClean="0">
                <a:solidFill>
                  <a:srgbClr val="0070C0"/>
                </a:solidFill>
              </a:rPr>
              <a:t>mode </a:t>
            </a:r>
          </a:p>
          <a:p>
            <a:pPr marL="0" indent="0">
              <a:buSzPct val="43000"/>
              <a:buNone/>
            </a:pPr>
            <a:r>
              <a:rPr lang="en-US" altLang="zh-TW" sz="3600" dirty="0"/>
              <a:t> </a:t>
            </a:r>
            <a:endParaRPr lang="en-US" altLang="zh-TW" sz="3600" dirty="0" smtClean="0"/>
          </a:p>
          <a:p>
            <a:pPr marL="0" indent="0">
              <a:buSzPct val="43000"/>
              <a:buNone/>
            </a:pPr>
            <a:r>
              <a:rPr lang="en-US" altLang="zh-TW" sz="3600" dirty="0"/>
              <a:t> </a:t>
            </a:r>
            <a:r>
              <a:rPr lang="en-US" altLang="zh-TW" sz="3600" dirty="0" smtClean="0"/>
              <a:t> improvement </a:t>
            </a:r>
            <a:r>
              <a:rPr lang="en-US" altLang="zh-TW" sz="3600" dirty="0"/>
              <a:t>of the errors in the </a:t>
            </a:r>
            <a:r>
              <a:rPr lang="en-US" altLang="zh-TW" sz="3600" dirty="0">
                <a:solidFill>
                  <a:srgbClr val="0070C0"/>
                </a:solidFill>
              </a:rPr>
              <a:t>climate </a:t>
            </a:r>
            <a:r>
              <a:rPr lang="en-US" altLang="zh-TW" sz="3600" dirty="0" smtClean="0">
                <a:solidFill>
                  <a:srgbClr val="0070C0"/>
                </a:solidFill>
              </a:rPr>
              <a:t>mode</a:t>
            </a:r>
            <a:endParaRPr lang="en-US" altLang="zh-TW" sz="3600" dirty="0">
              <a:solidFill>
                <a:srgbClr val="0070C0"/>
              </a:solidFill>
            </a:endParaRPr>
          </a:p>
          <a:p>
            <a:pPr>
              <a:buSzPct val="43000"/>
              <a:buFont typeface="Wingdings" panose="05000000000000000000" pitchFamily="2" charset="2"/>
              <a:buChar char="l"/>
            </a:pPr>
            <a:r>
              <a:rPr lang="en-US" altLang="zh-TW" sz="3600" dirty="0" smtClean="0"/>
              <a:t>Climate </a:t>
            </a:r>
            <a:r>
              <a:rPr lang="en-US" altLang="zh-TW" sz="3600" dirty="0"/>
              <a:t>models with better forecast skills </a:t>
            </a:r>
            <a:r>
              <a:rPr lang="en-US" altLang="zh-TW" sz="3600" dirty="0" smtClean="0"/>
              <a:t>      perform </a:t>
            </a:r>
            <a:r>
              <a:rPr lang="en-US" altLang="zh-TW" sz="3600" dirty="0"/>
              <a:t>well in the climate </a:t>
            </a:r>
            <a:r>
              <a:rPr lang="en-US" altLang="zh-TW" sz="3600" dirty="0" smtClean="0"/>
              <a:t>simulations.</a:t>
            </a:r>
          </a:p>
        </p:txBody>
      </p:sp>
      <p:sp>
        <p:nvSpPr>
          <p:cNvPr id="3" name="左-右雙向箭號 2"/>
          <p:cNvSpPr/>
          <p:nvPr/>
        </p:nvSpPr>
        <p:spPr>
          <a:xfrm>
            <a:off x="2838894" y="1988288"/>
            <a:ext cx="765544" cy="26581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左-右雙向箭號 5"/>
          <p:cNvSpPr/>
          <p:nvPr/>
        </p:nvSpPr>
        <p:spPr>
          <a:xfrm rot="5400000">
            <a:off x="4782126" y="3858490"/>
            <a:ext cx="798945" cy="26785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8866907" y="5135418"/>
            <a:ext cx="554181" cy="2586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481125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t>Add variables (hindcast-day3-out.gs</a:t>
            </a:r>
            <a:r>
              <a:rPr lang="en-US" altLang="zh-TW" sz="4000" dirty="0" smtClean="0"/>
              <a:t>) – three steps</a:t>
            </a:r>
            <a:endParaRPr lang="zh-TW" altLang="en-US" sz="4000" dirty="0"/>
          </a:p>
        </p:txBody>
      </p:sp>
      <p:sp>
        <p:nvSpPr>
          <p:cNvPr id="3" name="內容版面配置區 2"/>
          <p:cNvSpPr>
            <a:spLocks noGrp="1"/>
          </p:cNvSpPr>
          <p:nvPr>
            <p:ph idx="1"/>
          </p:nvPr>
        </p:nvSpPr>
        <p:spPr/>
        <p:txBody>
          <a:bodyPr/>
          <a:lstStyle/>
          <a:p>
            <a:r>
              <a:rPr lang="en-US" altLang="zh-TW" dirty="0" smtClean="0"/>
              <a:t>2. Modify </a:t>
            </a:r>
            <a:r>
              <a:rPr lang="en-US" altLang="zh-TW" dirty="0"/>
              <a:t>the </a:t>
            </a:r>
            <a:r>
              <a:rPr lang="en-US" altLang="zh-TW" dirty="0" smtClean="0">
                <a:solidFill>
                  <a:srgbClr val="0070C0"/>
                </a:solidFill>
              </a:rPr>
              <a:t>h1-day3.ctl</a:t>
            </a:r>
            <a:r>
              <a:rPr lang="en-US" altLang="zh-TW" dirty="0" smtClean="0"/>
              <a:t> &amp; </a:t>
            </a:r>
            <a:r>
              <a:rPr lang="en-US" altLang="zh-TW" dirty="0" smtClean="0">
                <a:solidFill>
                  <a:srgbClr val="0070C0"/>
                </a:solidFill>
              </a:rPr>
              <a:t>h5-day3.ctl</a:t>
            </a:r>
            <a:endParaRPr lang="zh-TW" altLang="en-US" dirty="0">
              <a:solidFill>
                <a:srgbClr val="0070C0"/>
              </a:solidFill>
            </a:endParaRPr>
          </a:p>
        </p:txBody>
      </p:sp>
      <p:pic>
        <p:nvPicPr>
          <p:cNvPr id="9" name="圖片 8"/>
          <p:cNvPicPr>
            <a:picLocks noChangeAspect="1"/>
          </p:cNvPicPr>
          <p:nvPr/>
        </p:nvPicPr>
        <p:blipFill>
          <a:blip r:embed="rId2"/>
          <a:stretch>
            <a:fillRect/>
          </a:stretch>
        </p:blipFill>
        <p:spPr>
          <a:xfrm>
            <a:off x="838200" y="2317892"/>
            <a:ext cx="6762750" cy="6048375"/>
          </a:xfrm>
          <a:prstGeom prst="rect">
            <a:avLst/>
          </a:prstGeom>
        </p:spPr>
      </p:pic>
      <p:sp>
        <p:nvSpPr>
          <p:cNvPr id="5" name="矩形 4"/>
          <p:cNvSpPr/>
          <p:nvPr/>
        </p:nvSpPr>
        <p:spPr>
          <a:xfrm>
            <a:off x="919162" y="3202923"/>
            <a:ext cx="3214688" cy="2913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1496291" y="2863199"/>
            <a:ext cx="471054" cy="32385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1967345" y="2825069"/>
            <a:ext cx="988291" cy="400110"/>
          </a:xfrm>
          <a:prstGeom prst="rect">
            <a:avLst/>
          </a:prstGeom>
          <a:noFill/>
        </p:spPr>
        <p:txBody>
          <a:bodyPr wrap="square" rtlCol="0">
            <a:spAutoFit/>
          </a:bodyPr>
          <a:lstStyle/>
          <a:p>
            <a:r>
              <a:rPr lang="en-US" altLang="zh-TW" sz="2000" dirty="0" smtClean="0">
                <a:solidFill>
                  <a:schemeClr val="bg1"/>
                </a:solidFill>
              </a:rPr>
              <a:t>+1</a:t>
            </a:r>
            <a:endParaRPr lang="zh-TW" altLang="en-US" sz="2000" dirty="0">
              <a:solidFill>
                <a:schemeClr val="bg1"/>
              </a:solidFill>
            </a:endParaRPr>
          </a:p>
        </p:txBody>
      </p:sp>
      <p:sp>
        <p:nvSpPr>
          <p:cNvPr id="12" name="內容版面配置區 2"/>
          <p:cNvSpPr txBox="1">
            <a:spLocks/>
          </p:cNvSpPr>
          <p:nvPr/>
        </p:nvSpPr>
        <p:spPr>
          <a:xfrm>
            <a:off x="5599545" y="2317892"/>
            <a:ext cx="3734955" cy="4247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3200" dirty="0" smtClean="0">
                <a:solidFill>
                  <a:schemeClr val="bg1">
                    <a:lumMod val="95000"/>
                  </a:schemeClr>
                </a:solidFill>
              </a:rPr>
              <a:t>h5-day3.ctl</a:t>
            </a:r>
          </a:p>
          <a:p>
            <a:pPr marL="0" indent="0">
              <a:buNone/>
            </a:pPr>
            <a:endParaRPr lang="en-US" altLang="zh-TW" sz="1800" dirty="0" smtClean="0"/>
          </a:p>
          <a:p>
            <a:pPr marL="0" indent="0">
              <a:buNone/>
            </a:pPr>
            <a:endParaRPr lang="en-US" altLang="zh-TW" sz="1800" dirty="0"/>
          </a:p>
          <a:p>
            <a:pPr marL="0" indent="0">
              <a:buNone/>
            </a:pPr>
            <a:endParaRPr lang="en-US" altLang="zh-TW" sz="1800" dirty="0" smtClean="0"/>
          </a:p>
          <a:p>
            <a:pPr marL="0" indent="0">
              <a:buNone/>
            </a:pPr>
            <a:endParaRPr lang="en-US" altLang="zh-TW" sz="1800" dirty="0"/>
          </a:p>
        </p:txBody>
      </p:sp>
    </p:spTree>
    <p:extLst>
      <p:ext uri="{BB962C8B-B14F-4D97-AF65-F5344CB8AC3E}">
        <p14:creationId xmlns:p14="http://schemas.microsoft.com/office/powerpoint/2010/main" val="41866781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t>Add variables (hindcast-day3-out.gs</a:t>
            </a:r>
            <a:r>
              <a:rPr lang="en-US" altLang="zh-TW" sz="4000" dirty="0" smtClean="0"/>
              <a:t>) – three steps</a:t>
            </a:r>
            <a:endParaRPr lang="zh-TW" altLang="en-US" sz="4000" dirty="0"/>
          </a:p>
        </p:txBody>
      </p:sp>
      <p:sp>
        <p:nvSpPr>
          <p:cNvPr id="3" name="內容版面配置區 2"/>
          <p:cNvSpPr>
            <a:spLocks noGrp="1"/>
          </p:cNvSpPr>
          <p:nvPr>
            <p:ph idx="1"/>
          </p:nvPr>
        </p:nvSpPr>
        <p:spPr/>
        <p:txBody>
          <a:bodyPr/>
          <a:lstStyle/>
          <a:p>
            <a:r>
              <a:rPr lang="en-US" altLang="zh-TW" dirty="0" smtClean="0"/>
              <a:t>2. Modify </a:t>
            </a:r>
            <a:r>
              <a:rPr lang="en-US" altLang="zh-TW" dirty="0"/>
              <a:t>the </a:t>
            </a:r>
            <a:r>
              <a:rPr lang="en-US" altLang="zh-TW" dirty="0" smtClean="0">
                <a:solidFill>
                  <a:srgbClr val="0070C0"/>
                </a:solidFill>
              </a:rPr>
              <a:t>h1-day3.ctl</a:t>
            </a:r>
            <a:r>
              <a:rPr lang="en-US" altLang="zh-TW" dirty="0" smtClean="0"/>
              <a:t> &amp; </a:t>
            </a:r>
            <a:r>
              <a:rPr lang="en-US" altLang="zh-TW" dirty="0" smtClean="0">
                <a:solidFill>
                  <a:srgbClr val="0070C0"/>
                </a:solidFill>
              </a:rPr>
              <a:t>h5-day3.ctl</a:t>
            </a:r>
            <a:endParaRPr lang="zh-TW" altLang="en-US" dirty="0">
              <a:solidFill>
                <a:srgbClr val="0070C0"/>
              </a:solidFill>
            </a:endParaRPr>
          </a:p>
        </p:txBody>
      </p:sp>
      <p:pic>
        <p:nvPicPr>
          <p:cNvPr id="4" name="圖片 3"/>
          <p:cNvPicPr>
            <a:picLocks noChangeAspect="1"/>
          </p:cNvPicPr>
          <p:nvPr/>
        </p:nvPicPr>
        <p:blipFill>
          <a:blip r:embed="rId2"/>
          <a:stretch>
            <a:fillRect/>
          </a:stretch>
        </p:blipFill>
        <p:spPr>
          <a:xfrm>
            <a:off x="896363" y="2241983"/>
            <a:ext cx="6981825" cy="6105525"/>
          </a:xfrm>
          <a:prstGeom prst="rect">
            <a:avLst/>
          </a:prstGeom>
        </p:spPr>
      </p:pic>
      <p:sp>
        <p:nvSpPr>
          <p:cNvPr id="5" name="矩形 4"/>
          <p:cNvSpPr/>
          <p:nvPr/>
        </p:nvSpPr>
        <p:spPr>
          <a:xfrm>
            <a:off x="896363" y="3212161"/>
            <a:ext cx="3490914" cy="2913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1470605" y="2869694"/>
            <a:ext cx="638175" cy="32385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內容版面配置區 2"/>
          <p:cNvSpPr txBox="1">
            <a:spLocks/>
          </p:cNvSpPr>
          <p:nvPr/>
        </p:nvSpPr>
        <p:spPr>
          <a:xfrm>
            <a:off x="5743286" y="2241983"/>
            <a:ext cx="3734955" cy="4247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3200" dirty="0" smtClean="0">
                <a:solidFill>
                  <a:schemeClr val="bg1">
                    <a:lumMod val="95000"/>
                  </a:schemeClr>
                </a:solidFill>
              </a:rPr>
              <a:t>h5-day3.ctl</a:t>
            </a:r>
          </a:p>
          <a:p>
            <a:pPr marL="0" indent="0">
              <a:buNone/>
            </a:pPr>
            <a:endParaRPr lang="en-US" altLang="zh-TW" sz="1800" dirty="0" smtClean="0"/>
          </a:p>
          <a:p>
            <a:pPr marL="0" indent="0">
              <a:buNone/>
            </a:pPr>
            <a:endParaRPr lang="en-US" altLang="zh-TW" sz="1800" dirty="0"/>
          </a:p>
          <a:p>
            <a:pPr marL="0" indent="0">
              <a:buNone/>
            </a:pPr>
            <a:endParaRPr lang="en-US" altLang="zh-TW" sz="1800" dirty="0" smtClean="0"/>
          </a:p>
          <a:p>
            <a:pPr marL="0" indent="0">
              <a:buNone/>
            </a:pPr>
            <a:endParaRPr lang="en-US" altLang="zh-TW" sz="1800" dirty="0"/>
          </a:p>
        </p:txBody>
      </p:sp>
    </p:spTree>
    <p:extLst>
      <p:ext uri="{BB962C8B-B14F-4D97-AF65-F5344CB8AC3E}">
        <p14:creationId xmlns:p14="http://schemas.microsoft.com/office/powerpoint/2010/main" val="17358151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t>Add variables (hindcast-day3-out.gs</a:t>
            </a:r>
            <a:r>
              <a:rPr lang="en-US" altLang="zh-TW" sz="4000" dirty="0" smtClean="0"/>
              <a:t>) – three steps</a:t>
            </a:r>
            <a:endParaRPr lang="zh-TW" altLang="en-US" sz="4000" dirty="0"/>
          </a:p>
        </p:txBody>
      </p:sp>
      <p:sp>
        <p:nvSpPr>
          <p:cNvPr id="3" name="內容版面配置區 2"/>
          <p:cNvSpPr>
            <a:spLocks noGrp="1"/>
          </p:cNvSpPr>
          <p:nvPr>
            <p:ph idx="1"/>
          </p:nvPr>
        </p:nvSpPr>
        <p:spPr/>
        <p:txBody>
          <a:bodyPr/>
          <a:lstStyle/>
          <a:p>
            <a:r>
              <a:rPr lang="en-US" altLang="zh-TW" dirty="0" smtClean="0"/>
              <a:t>3. Modify </a:t>
            </a:r>
            <a:r>
              <a:rPr lang="en-US" altLang="zh-TW" dirty="0"/>
              <a:t>the </a:t>
            </a:r>
            <a:r>
              <a:rPr lang="en-US" altLang="zh-TW" dirty="0">
                <a:solidFill>
                  <a:srgbClr val="0070C0"/>
                </a:solidFill>
              </a:rPr>
              <a:t>hindcast-day3-out.gs</a:t>
            </a:r>
            <a:endParaRPr lang="zh-TW" altLang="en-US" dirty="0">
              <a:solidFill>
                <a:srgbClr val="0070C0"/>
              </a:solidFill>
            </a:endParaRPr>
          </a:p>
        </p:txBody>
      </p:sp>
      <p:sp>
        <p:nvSpPr>
          <p:cNvPr id="8" name="橢圓 7"/>
          <p:cNvSpPr/>
          <p:nvPr/>
        </p:nvSpPr>
        <p:spPr>
          <a:xfrm>
            <a:off x="1470605" y="2869694"/>
            <a:ext cx="638175" cy="32385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p:cNvPicPr>
            <a:picLocks noChangeAspect="1"/>
          </p:cNvPicPr>
          <p:nvPr/>
        </p:nvPicPr>
        <p:blipFill>
          <a:blip r:embed="rId2"/>
          <a:stretch>
            <a:fillRect/>
          </a:stretch>
        </p:blipFill>
        <p:spPr>
          <a:xfrm>
            <a:off x="975014" y="2238230"/>
            <a:ext cx="6362700" cy="6962775"/>
          </a:xfrm>
          <a:prstGeom prst="rect">
            <a:avLst/>
          </a:prstGeom>
        </p:spPr>
      </p:pic>
      <p:sp>
        <p:nvSpPr>
          <p:cNvPr id="5" name="矩形 4"/>
          <p:cNvSpPr/>
          <p:nvPr/>
        </p:nvSpPr>
        <p:spPr>
          <a:xfrm>
            <a:off x="975014" y="5225688"/>
            <a:ext cx="3490914" cy="29130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內容版面配置區 2"/>
          <p:cNvSpPr txBox="1">
            <a:spLocks/>
          </p:cNvSpPr>
          <p:nvPr/>
        </p:nvSpPr>
        <p:spPr>
          <a:xfrm>
            <a:off x="3558169" y="2341908"/>
            <a:ext cx="3734955" cy="4247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3200" dirty="0" smtClean="0">
                <a:solidFill>
                  <a:schemeClr val="bg1">
                    <a:lumMod val="95000"/>
                  </a:schemeClr>
                </a:solidFill>
              </a:rPr>
              <a:t>hindcast-day3-out.gs</a:t>
            </a:r>
          </a:p>
          <a:p>
            <a:pPr marL="0" indent="0">
              <a:buNone/>
            </a:pPr>
            <a:endParaRPr lang="en-US" altLang="zh-TW" sz="1800" dirty="0" smtClean="0"/>
          </a:p>
          <a:p>
            <a:pPr marL="0" indent="0">
              <a:buNone/>
            </a:pPr>
            <a:endParaRPr lang="en-US" altLang="zh-TW" sz="1800" dirty="0"/>
          </a:p>
          <a:p>
            <a:pPr marL="0" indent="0">
              <a:buNone/>
            </a:pPr>
            <a:endParaRPr lang="en-US" altLang="zh-TW" sz="1800" dirty="0" smtClean="0"/>
          </a:p>
          <a:p>
            <a:pPr marL="0" indent="0">
              <a:buNone/>
            </a:pPr>
            <a:endParaRPr lang="en-US" altLang="zh-TW" sz="1800" dirty="0"/>
          </a:p>
        </p:txBody>
      </p:sp>
    </p:spTree>
    <p:extLst>
      <p:ext uri="{BB962C8B-B14F-4D97-AF65-F5344CB8AC3E}">
        <p14:creationId xmlns:p14="http://schemas.microsoft.com/office/powerpoint/2010/main" val="12651180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cxnSp>
        <p:nvCxnSpPr>
          <p:cNvPr id="7" name="直線單箭頭接點 6"/>
          <p:cNvCxnSpPr/>
          <p:nvPr/>
        </p:nvCxnSpPr>
        <p:spPr>
          <a:xfrm flipH="1">
            <a:off x="2141719" y="3828523"/>
            <a:ext cx="3775325" cy="490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H="1">
            <a:off x="4273857" y="3435927"/>
            <a:ext cx="1643187" cy="1176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1" name="圖片 10"/>
          <p:cNvPicPr>
            <a:picLocks noChangeAspect="1"/>
          </p:cNvPicPr>
          <p:nvPr/>
        </p:nvPicPr>
        <p:blipFill rotWithShape="1">
          <a:blip r:embed="rId2"/>
          <a:srcRect b="4198"/>
          <a:stretch/>
        </p:blipFill>
        <p:spPr>
          <a:xfrm>
            <a:off x="190890" y="77903"/>
            <a:ext cx="13287375" cy="6716048"/>
          </a:xfrm>
          <a:prstGeom prst="rect">
            <a:avLst/>
          </a:prstGeom>
        </p:spPr>
      </p:pic>
      <p:cxnSp>
        <p:nvCxnSpPr>
          <p:cNvPr id="6" name="直線單箭頭接點 5"/>
          <p:cNvCxnSpPr/>
          <p:nvPr/>
        </p:nvCxnSpPr>
        <p:spPr>
          <a:xfrm flipH="1" flipV="1">
            <a:off x="4400550" y="230188"/>
            <a:ext cx="4505325" cy="132049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內容版面配置區 2"/>
          <p:cNvSpPr txBox="1">
            <a:spLocks/>
          </p:cNvSpPr>
          <p:nvPr/>
        </p:nvSpPr>
        <p:spPr>
          <a:xfrm>
            <a:off x="8979739" y="565170"/>
            <a:ext cx="3212261" cy="4247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a:solidFill>
                  <a:schemeClr val="bg1"/>
                </a:solidFill>
                <a:ea typeface="微軟正黑體" panose="020B0604030504040204" pitchFamily="34" charset="-120"/>
              </a:rPr>
              <a:t>Modify </a:t>
            </a:r>
            <a:r>
              <a:rPr lang="en-US" altLang="zh-TW" dirty="0" smtClean="0">
                <a:solidFill>
                  <a:schemeClr val="bg1"/>
                </a:solidFill>
                <a:ea typeface="微軟正黑體" panose="020B0604030504040204" pitchFamily="34" charset="-120"/>
              </a:rPr>
              <a:t>day3-out.ctl</a:t>
            </a:r>
            <a:endParaRPr lang="zh-TW" altLang="en-US" dirty="0">
              <a:solidFill>
                <a:schemeClr val="bg1"/>
              </a:solidFill>
            </a:endParaRPr>
          </a:p>
          <a:p>
            <a:pPr marL="0" indent="0">
              <a:buNone/>
            </a:pPr>
            <a:endParaRPr lang="en-US" altLang="zh-TW" sz="1800" dirty="0"/>
          </a:p>
          <a:p>
            <a:pPr marL="0" indent="0">
              <a:buNone/>
            </a:pPr>
            <a:r>
              <a:rPr lang="en-US" altLang="zh-TW" sz="1900" dirty="0">
                <a:solidFill>
                  <a:srgbClr val="00B050"/>
                </a:solidFill>
              </a:rPr>
              <a:t>[day3-out].</a:t>
            </a:r>
            <a:r>
              <a:rPr lang="en-US" altLang="zh-TW" sz="1900" dirty="0" smtClean="0">
                <a:solidFill>
                  <a:srgbClr val="00B050"/>
                </a:solidFill>
              </a:rPr>
              <a:t>dat</a:t>
            </a:r>
            <a:r>
              <a:rPr lang="zh-TW" altLang="en-US" sz="1900" dirty="0" smtClean="0">
                <a:solidFill>
                  <a:srgbClr val="00B050"/>
                </a:solidFill>
              </a:rPr>
              <a:t> </a:t>
            </a:r>
            <a:r>
              <a:rPr lang="en-US" altLang="zh-TW" sz="1900" dirty="0" smtClean="0">
                <a:solidFill>
                  <a:srgbClr val="00B050"/>
                </a:solidFill>
              </a:rPr>
              <a:t>(change </a:t>
            </a:r>
            <a:r>
              <a:rPr lang="en-US" altLang="zh-TW" sz="2000" dirty="0">
                <a:solidFill>
                  <a:srgbClr val="00B050"/>
                </a:solidFill>
              </a:rPr>
              <a:t>descriptor file</a:t>
            </a:r>
            <a:r>
              <a:rPr lang="en-US" altLang="zh-TW" sz="1900" dirty="0" smtClean="0">
                <a:solidFill>
                  <a:srgbClr val="00B050"/>
                </a:solidFill>
              </a:rPr>
              <a:t>) </a:t>
            </a:r>
          </a:p>
          <a:p>
            <a:pPr marL="0" indent="0">
              <a:buNone/>
            </a:pPr>
            <a:r>
              <a:rPr lang="en-US" altLang="zh-TW" sz="1900" dirty="0" smtClean="0">
                <a:solidFill>
                  <a:srgbClr val="00B050"/>
                </a:solidFill>
              </a:rPr>
              <a:t>Add variables (if needed)</a:t>
            </a:r>
          </a:p>
          <a:p>
            <a:pPr marL="0" indent="0">
              <a:buNone/>
            </a:pPr>
            <a:r>
              <a:rPr lang="en-US" altLang="zh-TW" sz="1900" dirty="0" smtClean="0">
                <a:solidFill>
                  <a:srgbClr val="00B050"/>
                </a:solidFill>
              </a:rPr>
              <a:t>Change time dimension depending on Cases number and time range</a:t>
            </a:r>
          </a:p>
          <a:p>
            <a:pPr marL="0" indent="0">
              <a:buNone/>
            </a:pPr>
            <a:r>
              <a:rPr lang="en-US" altLang="zh-TW" sz="1900" dirty="0" smtClean="0">
                <a:solidFill>
                  <a:srgbClr val="00B050"/>
                </a:solidFill>
              </a:rPr>
              <a:t>(e.g. 20 cases with 7days per case : 20*7=140)</a:t>
            </a:r>
          </a:p>
        </p:txBody>
      </p:sp>
    </p:spTree>
    <p:extLst>
      <p:ext uri="{BB962C8B-B14F-4D97-AF65-F5344CB8AC3E}">
        <p14:creationId xmlns:p14="http://schemas.microsoft.com/office/powerpoint/2010/main" val="3975533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cxnSp>
        <p:nvCxnSpPr>
          <p:cNvPr id="6" name="直線單箭頭接點 5"/>
          <p:cNvCxnSpPr/>
          <p:nvPr/>
        </p:nvCxnSpPr>
        <p:spPr>
          <a:xfrm flipH="1">
            <a:off x="5078845" y="3094182"/>
            <a:ext cx="838199" cy="6679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flipH="1">
            <a:off x="2141719" y="3828523"/>
            <a:ext cx="3775325" cy="490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H="1">
            <a:off x="4273857" y="3435927"/>
            <a:ext cx="1643187" cy="1176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5" name="圖片 4"/>
          <p:cNvPicPr>
            <a:picLocks noChangeAspect="1"/>
          </p:cNvPicPr>
          <p:nvPr/>
        </p:nvPicPr>
        <p:blipFill>
          <a:blip r:embed="rId2"/>
          <a:stretch>
            <a:fillRect/>
          </a:stretch>
        </p:blipFill>
        <p:spPr>
          <a:xfrm>
            <a:off x="328612" y="109010"/>
            <a:ext cx="14297025" cy="7629525"/>
          </a:xfrm>
          <a:prstGeom prst="rect">
            <a:avLst/>
          </a:prstGeom>
        </p:spPr>
      </p:pic>
      <p:sp>
        <p:nvSpPr>
          <p:cNvPr id="9" name="內容版面配置區 2"/>
          <p:cNvSpPr txBox="1">
            <a:spLocks/>
          </p:cNvSpPr>
          <p:nvPr/>
        </p:nvSpPr>
        <p:spPr>
          <a:xfrm>
            <a:off x="8362101" y="377622"/>
            <a:ext cx="3212261" cy="4247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a:solidFill>
                  <a:schemeClr val="bg1"/>
                </a:solidFill>
                <a:ea typeface="微軟正黑體" panose="020B0604030504040204" pitchFamily="34" charset="-120"/>
              </a:rPr>
              <a:t>Modify </a:t>
            </a:r>
            <a:r>
              <a:rPr lang="en-US" altLang="zh-TW" dirty="0" smtClean="0">
                <a:solidFill>
                  <a:schemeClr val="bg1"/>
                </a:solidFill>
                <a:ea typeface="微軟正黑體" panose="020B0604030504040204" pitchFamily="34" charset="-120"/>
              </a:rPr>
              <a:t>day3-out.ctl</a:t>
            </a:r>
            <a:endParaRPr lang="zh-TW" altLang="en-US" dirty="0">
              <a:solidFill>
                <a:schemeClr val="bg1"/>
              </a:solidFill>
            </a:endParaRPr>
          </a:p>
          <a:p>
            <a:pPr marL="0" indent="0">
              <a:buNone/>
            </a:pPr>
            <a:endParaRPr lang="en-US" altLang="zh-TW" sz="1800" dirty="0"/>
          </a:p>
          <a:p>
            <a:pPr marL="0" indent="0">
              <a:buNone/>
            </a:pPr>
            <a:r>
              <a:rPr lang="en-US" altLang="zh-TW" sz="1900" dirty="0">
                <a:solidFill>
                  <a:schemeClr val="accent6">
                    <a:lumMod val="40000"/>
                    <a:lumOff val="60000"/>
                  </a:schemeClr>
                </a:solidFill>
              </a:rPr>
              <a:t>[day3-out].</a:t>
            </a:r>
            <a:r>
              <a:rPr lang="en-US" altLang="zh-TW" sz="1900" dirty="0" smtClean="0">
                <a:solidFill>
                  <a:schemeClr val="accent6">
                    <a:lumMod val="40000"/>
                    <a:lumOff val="60000"/>
                  </a:schemeClr>
                </a:solidFill>
              </a:rPr>
              <a:t>dat</a:t>
            </a:r>
            <a:r>
              <a:rPr lang="zh-TW" altLang="en-US" sz="1900" dirty="0" smtClean="0">
                <a:solidFill>
                  <a:schemeClr val="accent6">
                    <a:lumMod val="40000"/>
                    <a:lumOff val="60000"/>
                  </a:schemeClr>
                </a:solidFill>
              </a:rPr>
              <a:t> </a:t>
            </a:r>
            <a:r>
              <a:rPr lang="en-US" altLang="zh-TW" sz="1900" dirty="0" smtClean="0">
                <a:solidFill>
                  <a:schemeClr val="accent6">
                    <a:lumMod val="40000"/>
                    <a:lumOff val="60000"/>
                  </a:schemeClr>
                </a:solidFill>
              </a:rPr>
              <a:t>(change </a:t>
            </a:r>
            <a:r>
              <a:rPr lang="en-US" altLang="zh-TW" sz="2000" dirty="0">
                <a:solidFill>
                  <a:schemeClr val="accent6">
                    <a:lumMod val="40000"/>
                    <a:lumOff val="60000"/>
                  </a:schemeClr>
                </a:solidFill>
              </a:rPr>
              <a:t>descriptor file</a:t>
            </a:r>
            <a:r>
              <a:rPr lang="en-US" altLang="zh-TW" sz="1900" dirty="0" smtClean="0">
                <a:solidFill>
                  <a:schemeClr val="accent6">
                    <a:lumMod val="40000"/>
                    <a:lumOff val="60000"/>
                  </a:schemeClr>
                </a:solidFill>
              </a:rPr>
              <a:t>) </a:t>
            </a:r>
          </a:p>
          <a:p>
            <a:pPr marL="0" indent="0">
              <a:buNone/>
            </a:pPr>
            <a:r>
              <a:rPr lang="en-US" altLang="zh-TW" sz="1900" dirty="0" smtClean="0">
                <a:solidFill>
                  <a:srgbClr val="00B050"/>
                </a:solidFill>
              </a:rPr>
              <a:t>Add variables (if needed)</a:t>
            </a:r>
          </a:p>
          <a:p>
            <a:pPr marL="0" indent="0">
              <a:buNone/>
            </a:pPr>
            <a:r>
              <a:rPr lang="en-US" altLang="zh-TW" sz="1900" dirty="0" smtClean="0">
                <a:solidFill>
                  <a:srgbClr val="00B050"/>
                </a:solidFill>
              </a:rPr>
              <a:t>Change time dimension depending on Cases number and time range</a:t>
            </a:r>
          </a:p>
        </p:txBody>
      </p:sp>
      <p:cxnSp>
        <p:nvCxnSpPr>
          <p:cNvPr id="10" name="直線單箭頭接點 9"/>
          <p:cNvCxnSpPr/>
          <p:nvPr/>
        </p:nvCxnSpPr>
        <p:spPr>
          <a:xfrm flipH="1" flipV="1">
            <a:off x="4733925" y="885825"/>
            <a:ext cx="3628176" cy="161562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9343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dirty="0" smtClean="0"/>
              <a:t>Reference </a:t>
            </a:r>
          </a:p>
          <a:p>
            <a:r>
              <a:rPr lang="en-US" altLang="zh-TW" dirty="0" smtClean="0">
                <a:hlinkClick r:id="rId2"/>
              </a:rPr>
              <a:t>https://pcmdi.llnl.gov/projects/capt/index.html</a:t>
            </a:r>
            <a:r>
              <a:rPr lang="en-US" altLang="zh-TW" dirty="0" smtClean="0"/>
              <a:t> CAPT main page</a:t>
            </a:r>
          </a:p>
          <a:p>
            <a:r>
              <a:rPr lang="en-US" altLang="zh-TW" dirty="0"/>
              <a:t>Ma, H.-Y., S. </a:t>
            </a:r>
            <a:r>
              <a:rPr lang="en-US" altLang="zh-TW" dirty="0" err="1"/>
              <a:t>Xie</a:t>
            </a:r>
            <a:r>
              <a:rPr lang="en-US" altLang="zh-TW" dirty="0"/>
              <a:t>, J. S. Boyle, S. A. Klein, and Y. Zhang, 2013: Metrics and diagnostics for precipitation-related processes in climate model short-range </a:t>
            </a:r>
            <a:r>
              <a:rPr lang="en-US" altLang="zh-TW" dirty="0" err="1"/>
              <a:t>hindcasts</a:t>
            </a:r>
            <a:r>
              <a:rPr lang="en-US" altLang="zh-TW" dirty="0"/>
              <a:t>. </a:t>
            </a:r>
            <a:r>
              <a:rPr lang="en-US" altLang="zh-TW" i="1" dirty="0"/>
              <a:t>J. </a:t>
            </a:r>
            <a:r>
              <a:rPr lang="en-US" altLang="zh-TW" i="1" dirty="0" err="1"/>
              <a:t>Clim</a:t>
            </a:r>
            <a:r>
              <a:rPr lang="en-US" altLang="zh-TW" i="1" dirty="0"/>
              <a:t>.</a:t>
            </a:r>
            <a:r>
              <a:rPr lang="en-US" altLang="zh-TW" dirty="0"/>
              <a:t>, </a:t>
            </a:r>
            <a:r>
              <a:rPr lang="en-US" altLang="zh-TW" b="1" dirty="0"/>
              <a:t>26</a:t>
            </a:r>
            <a:r>
              <a:rPr lang="en-US" altLang="zh-TW" dirty="0"/>
              <a:t>, 1516-1534, </a:t>
            </a:r>
            <a:r>
              <a:rPr lang="en-US" altLang="zh-TW" dirty="0" err="1"/>
              <a:t>doi</a:t>
            </a:r>
            <a:r>
              <a:rPr lang="en-US" altLang="zh-TW" dirty="0"/>
              <a:t>: </a:t>
            </a:r>
            <a:r>
              <a:rPr lang="en-US" altLang="zh-TW" dirty="0">
                <a:hlinkClick r:id="rId3"/>
              </a:rPr>
              <a:t>10.1175/JCLI-D-12-00235.1</a:t>
            </a:r>
            <a:r>
              <a:rPr lang="en-US" altLang="zh-TW" dirty="0"/>
              <a:t>.</a:t>
            </a:r>
            <a:endParaRPr lang="en-US" altLang="zh-TW" dirty="0" smtClean="0"/>
          </a:p>
          <a:p>
            <a:r>
              <a:rPr lang="en-US" altLang="zh-TW" dirty="0">
                <a:hlinkClick r:id="rId4"/>
              </a:rPr>
              <a:t>https://code.mpimet.mpg.de/projects/cdo</a:t>
            </a:r>
            <a:r>
              <a:rPr lang="en-US" altLang="zh-TW" dirty="0" smtClean="0">
                <a:hlinkClick r:id="rId4"/>
              </a:rPr>
              <a:t>/</a:t>
            </a:r>
            <a:r>
              <a:rPr lang="en-US" altLang="zh-TW" dirty="0" smtClean="0"/>
              <a:t>  </a:t>
            </a:r>
            <a:r>
              <a:rPr lang="en-US" altLang="zh-TW" dirty="0" err="1" smtClean="0"/>
              <a:t>cdo</a:t>
            </a:r>
            <a:r>
              <a:rPr lang="en-US" altLang="zh-TW" dirty="0" smtClean="0"/>
              <a:t> home page</a:t>
            </a:r>
          </a:p>
          <a:p>
            <a:r>
              <a:rPr lang="en-US" altLang="zh-TW" dirty="0">
                <a:hlinkClick r:id="rId5"/>
              </a:rPr>
              <a:t>https://</a:t>
            </a:r>
            <a:r>
              <a:rPr lang="en-US" altLang="zh-TW" dirty="0" smtClean="0">
                <a:hlinkClick r:id="rId5"/>
              </a:rPr>
              <a:t>code.mpimet.mpg.de/projects/cdo/embedded/cdo_eca.pdf</a:t>
            </a:r>
            <a:endParaRPr lang="en-US" altLang="zh-TW" dirty="0" smtClean="0"/>
          </a:p>
          <a:p>
            <a:r>
              <a:rPr lang="zh-TW" altLang="en-US" dirty="0" smtClean="0">
                <a:hlinkClick r:id="rId6"/>
              </a:rPr>
              <a:t>正規表示</a:t>
            </a:r>
            <a:r>
              <a:rPr lang="zh-TW" altLang="en-US" dirty="0">
                <a:hlinkClick r:id="rId6"/>
              </a:rPr>
              <a:t>法</a:t>
            </a:r>
            <a:endParaRPr lang="en-US" altLang="zh-TW" dirty="0" smtClean="0"/>
          </a:p>
          <a:p>
            <a:endParaRPr lang="zh-TW" altLang="en-US" dirty="0"/>
          </a:p>
        </p:txBody>
      </p:sp>
    </p:spTree>
    <p:extLst>
      <p:ext uri="{BB962C8B-B14F-4D97-AF65-F5344CB8AC3E}">
        <p14:creationId xmlns:p14="http://schemas.microsoft.com/office/powerpoint/2010/main" val="13741519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821674"/>
            <a:ext cx="10515600" cy="1325563"/>
          </a:xfrm>
        </p:spPr>
        <p:txBody>
          <a:bodyPr/>
          <a:lstStyle/>
          <a:p>
            <a:pPr algn="ctr"/>
            <a:r>
              <a:rPr lang="en-US" altLang="zh-TW" dirty="0" smtClean="0"/>
              <a:t>END</a:t>
            </a:r>
            <a:endParaRPr lang="zh-TW" altLang="en-US" dirty="0"/>
          </a:p>
        </p:txBody>
      </p:sp>
      <p:sp>
        <p:nvSpPr>
          <p:cNvPr id="3" name="內容版面配置區 2"/>
          <p:cNvSpPr>
            <a:spLocks noGrp="1"/>
          </p:cNvSpPr>
          <p:nvPr>
            <p:ph idx="1"/>
          </p:nvPr>
        </p:nvSpPr>
        <p:spPr>
          <a:xfrm>
            <a:off x="838200" y="4738255"/>
            <a:ext cx="10515600" cy="1438708"/>
          </a:xfrm>
        </p:spPr>
        <p:txBody>
          <a:bodyPr>
            <a:normAutofit/>
          </a:bodyPr>
          <a:lstStyle/>
          <a:p>
            <a:pPr marL="0" indent="0">
              <a:buNone/>
            </a:pPr>
            <a:r>
              <a:rPr lang="en-US" altLang="zh-TW" sz="3200" dirty="0" smtClean="0"/>
              <a:t>Homework: composite maps of cold surge and strong NW</a:t>
            </a:r>
            <a:endParaRPr lang="zh-TW" altLang="en-US" sz="3200" dirty="0"/>
          </a:p>
        </p:txBody>
      </p:sp>
    </p:spTree>
    <p:extLst>
      <p:ext uri="{BB962C8B-B14F-4D97-AF65-F5344CB8AC3E}">
        <p14:creationId xmlns:p14="http://schemas.microsoft.com/office/powerpoint/2010/main" val="14756389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5969000" cy="6198577"/>
          </a:xfrm>
        </p:spPr>
      </p:pic>
    </p:spTree>
    <p:extLst>
      <p:ext uri="{BB962C8B-B14F-4D97-AF65-F5344CB8AC3E}">
        <p14:creationId xmlns:p14="http://schemas.microsoft.com/office/powerpoint/2010/main" val="30381006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rotWithShape="1">
          <a:blip r:embed="rId2"/>
          <a:srcRect r="17913"/>
          <a:stretch/>
        </p:blipFill>
        <p:spPr>
          <a:xfrm>
            <a:off x="147782" y="96144"/>
            <a:ext cx="12134850" cy="4657725"/>
          </a:xfrm>
          <a:prstGeom prst="rect">
            <a:avLst/>
          </a:prstGeom>
        </p:spPr>
      </p:pic>
    </p:spTree>
    <p:extLst>
      <p:ext uri="{BB962C8B-B14F-4D97-AF65-F5344CB8AC3E}">
        <p14:creationId xmlns:p14="http://schemas.microsoft.com/office/powerpoint/2010/main" val="1810793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1951"/>
            <a:ext cx="10515600" cy="1328738"/>
          </a:xfrm>
        </p:spPr>
        <p:txBody>
          <a:bodyPr/>
          <a:lstStyle/>
          <a:p>
            <a:r>
              <a:rPr lang="en-US" altLang="zh-TW" dirty="0" smtClean="0"/>
              <a:t>Cold surge day 0 composite </a:t>
            </a:r>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5" y="1403839"/>
            <a:ext cx="6096000" cy="4709160"/>
          </a:xfrm>
          <a:prstGeom prst="rect">
            <a:avLst/>
          </a:prstGeom>
        </p:spPr>
      </p:pic>
      <p:pic>
        <p:nvPicPr>
          <p:cNvPr id="3" name="內容版面配置區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619750" y="1403839"/>
            <a:ext cx="6096000" cy="4709160"/>
          </a:xfrm>
        </p:spPr>
      </p:pic>
    </p:spTree>
    <p:extLst>
      <p:ext uri="{BB962C8B-B14F-4D97-AF65-F5344CB8AC3E}">
        <p14:creationId xmlns:p14="http://schemas.microsoft.com/office/powerpoint/2010/main" val="24343312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524000" y="5667364"/>
            <a:ext cx="9144000" cy="1190637"/>
          </a:xfrm>
          <a:prstGeom prst="rect">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 name="Title 1"/>
          <p:cNvSpPr>
            <a:spLocks noGrp="1"/>
          </p:cNvSpPr>
          <p:nvPr>
            <p:ph type="title"/>
          </p:nvPr>
        </p:nvSpPr>
        <p:spPr>
          <a:xfrm>
            <a:off x="1981200" y="220664"/>
            <a:ext cx="8229600" cy="757251"/>
          </a:xfrm>
        </p:spPr>
        <p:txBody>
          <a:bodyPr/>
          <a:lstStyle/>
          <a:p>
            <a:pPr algn="ctr"/>
            <a:r>
              <a:rPr lang="en-US" dirty="0" smtClean="0"/>
              <a:t>Why </a:t>
            </a:r>
            <a:r>
              <a:rPr lang="en-US" dirty="0" err="1" smtClean="0"/>
              <a:t>Hindcast</a:t>
            </a:r>
            <a:r>
              <a:rPr lang="en-US" dirty="0" smtClean="0"/>
              <a:t> Approach?</a:t>
            </a:r>
            <a:endParaRPr lang="en-US" dirty="0"/>
          </a:p>
        </p:txBody>
      </p:sp>
      <p:sp>
        <p:nvSpPr>
          <p:cNvPr id="17" name="TextBox 2"/>
          <p:cNvSpPr txBox="1">
            <a:spLocks noChangeArrowheads="1"/>
          </p:cNvSpPr>
          <p:nvPr/>
        </p:nvSpPr>
        <p:spPr bwMode="auto">
          <a:xfrm>
            <a:off x="7767830" y="4817996"/>
            <a:ext cx="2763010" cy="276999"/>
          </a:xfrm>
          <a:prstGeom prst="rect">
            <a:avLst/>
          </a:prstGeom>
          <a:noFill/>
          <a:ln w="9525">
            <a:noFill/>
            <a:miter lim="800000"/>
            <a:headEnd/>
            <a:tailEnd/>
          </a:ln>
        </p:spPr>
        <p:txBody>
          <a:bodyPr wrap="square">
            <a:spAutoFit/>
          </a:bodyPr>
          <a:lstStyle/>
          <a:p>
            <a:pPr algn="ctr"/>
            <a:r>
              <a:rPr lang="en-US" sz="1200" dirty="0"/>
              <a:t>B. Mapes @ CESM Workshop 2013</a:t>
            </a:r>
          </a:p>
        </p:txBody>
      </p:sp>
      <p:grpSp>
        <p:nvGrpSpPr>
          <p:cNvPr id="18" name="Group 17"/>
          <p:cNvGrpSpPr/>
          <p:nvPr/>
        </p:nvGrpSpPr>
        <p:grpSpPr>
          <a:xfrm>
            <a:off x="2018535" y="1494410"/>
            <a:ext cx="8271324" cy="3078480"/>
            <a:chOff x="804863" y="609600"/>
            <a:chExt cx="7534275" cy="2804160"/>
          </a:xfrm>
        </p:grpSpPr>
        <p:pic>
          <p:nvPicPr>
            <p:cNvPr id="19" name="Picture 18"/>
            <p:cNvPicPr>
              <a:picLocks noChangeAspect="1" noChangeArrowheads="1"/>
            </p:cNvPicPr>
            <p:nvPr/>
          </p:nvPicPr>
          <p:blipFill>
            <a:blip r:embed="rId2"/>
            <a:srcRect b="53784"/>
            <a:stretch>
              <a:fillRect/>
            </a:stretch>
          </p:blipFill>
          <p:spPr bwMode="auto">
            <a:xfrm>
              <a:off x="804863" y="609600"/>
              <a:ext cx="7534275" cy="2606040"/>
            </a:xfrm>
            <a:prstGeom prst="rect">
              <a:avLst/>
            </a:prstGeom>
            <a:noFill/>
            <a:ln w="9525">
              <a:noFill/>
              <a:miter lim="800000"/>
              <a:headEnd/>
              <a:tailEnd/>
            </a:ln>
          </p:spPr>
        </p:pic>
        <p:pic>
          <p:nvPicPr>
            <p:cNvPr id="20" name="Picture 3"/>
            <p:cNvPicPr>
              <a:picLocks noChangeAspect="1" noChangeArrowheads="1"/>
            </p:cNvPicPr>
            <p:nvPr/>
          </p:nvPicPr>
          <p:blipFill>
            <a:blip r:embed="rId2"/>
            <a:srcRect t="93514"/>
            <a:stretch>
              <a:fillRect/>
            </a:stretch>
          </p:blipFill>
          <p:spPr bwMode="auto">
            <a:xfrm>
              <a:off x="804863" y="3048000"/>
              <a:ext cx="7534275" cy="365760"/>
            </a:xfrm>
            <a:prstGeom prst="rect">
              <a:avLst/>
            </a:prstGeom>
            <a:noFill/>
            <a:ln w="9525">
              <a:noFill/>
              <a:miter lim="800000"/>
              <a:headEnd/>
              <a:tailEnd/>
            </a:ln>
          </p:spPr>
        </p:pic>
      </p:grpSp>
      <p:sp>
        <p:nvSpPr>
          <p:cNvPr id="21" name="Rectangle 20"/>
          <p:cNvSpPr/>
          <p:nvPr/>
        </p:nvSpPr>
        <p:spPr bwMode="auto">
          <a:xfrm>
            <a:off x="3855720" y="2545970"/>
            <a:ext cx="579120" cy="594360"/>
          </a:xfrm>
          <a:prstGeom prst="rect">
            <a:avLst/>
          </a:prstGeom>
          <a:noFill/>
          <a:ln w="31750">
            <a:solidFill>
              <a:srgbClr val="FF0000"/>
            </a:solidFill>
            <a:miter lim="800000"/>
            <a:headEnd/>
            <a:tailEnd/>
          </a:ln>
        </p:spPr>
        <p:txBody>
          <a:bodyPr rtlCol="0" anchor="b">
            <a:prstTxWarp prst="textNoShape">
              <a:avLst/>
            </a:prstTxWarp>
          </a:bodyPr>
          <a:lstStyle/>
          <a:p>
            <a:pPr algn="ctr">
              <a:spcBef>
                <a:spcPct val="0"/>
              </a:spcBef>
            </a:pPr>
            <a:endParaRPr lang="en-US" sz="1600" dirty="0">
              <a:solidFill>
                <a:srgbClr val="000000"/>
              </a:solidFill>
            </a:endParaRPr>
          </a:p>
        </p:txBody>
      </p:sp>
      <p:sp>
        <p:nvSpPr>
          <p:cNvPr id="22" name="TextBox 21"/>
          <p:cNvSpPr txBox="1"/>
          <p:nvPr/>
        </p:nvSpPr>
        <p:spPr>
          <a:xfrm>
            <a:off x="2941320" y="3597530"/>
            <a:ext cx="2499360" cy="400110"/>
          </a:xfrm>
          <a:prstGeom prst="rect">
            <a:avLst/>
          </a:prstGeom>
          <a:noFill/>
        </p:spPr>
        <p:txBody>
          <a:bodyPr wrap="square" rtlCol="0">
            <a:spAutoFit/>
          </a:bodyPr>
          <a:lstStyle/>
          <a:p>
            <a:r>
              <a:rPr lang="en-US" sz="2000" b="1" dirty="0">
                <a:solidFill>
                  <a:srgbClr val="FF0000"/>
                </a:solidFill>
              </a:rPr>
              <a:t>Time scale of days</a:t>
            </a:r>
          </a:p>
        </p:txBody>
      </p:sp>
      <p:sp>
        <p:nvSpPr>
          <p:cNvPr id="23" name="Content Placeholder 4"/>
          <p:cNvSpPr txBox="1">
            <a:spLocks/>
          </p:cNvSpPr>
          <p:nvPr/>
        </p:nvSpPr>
        <p:spPr>
          <a:xfrm>
            <a:off x="1992775" y="5571752"/>
            <a:ext cx="8229600" cy="875347"/>
          </a:xfrm>
          <a:prstGeom prst="rect">
            <a:avLst/>
          </a:prstGeom>
        </p:spPr>
        <p:txBody>
          <a:bodyPr>
            <a:normAutofit fontScale="85000" lnSpcReduction="10000"/>
          </a:bodyPr>
          <a:lstStyle>
            <a:lvl1pPr marL="285750" indent="-228600" algn="l" rtl="0" eaLnBrk="0" fontAlgn="base" hangingPunct="0">
              <a:spcBef>
                <a:spcPts val="1800"/>
              </a:spcBef>
              <a:spcAft>
                <a:spcPct val="0"/>
              </a:spcAft>
              <a:buClr>
                <a:srgbClr val="376092"/>
              </a:buClr>
              <a:buSzPct val="90000"/>
              <a:buFont typeface="Wingdings" pitchFamily="2" charset="2"/>
              <a:buChar char="§"/>
              <a:defRPr sz="2400" kern="1200">
                <a:solidFill>
                  <a:schemeClr val="tx1"/>
                </a:solidFill>
                <a:latin typeface="Calibri" panose="020F0502020204030204" pitchFamily="34" charset="0"/>
                <a:ea typeface="ＭＳ Ｐゴシック" charset="0"/>
                <a:cs typeface="Calibri" panose="020F0502020204030204" pitchFamily="34" charset="0"/>
              </a:defRPr>
            </a:lvl1pPr>
            <a:lvl2pPr marL="628650" indent="-285750" algn="l" rtl="0" eaLnBrk="0" fontAlgn="base" hangingPunct="0">
              <a:spcBef>
                <a:spcPct val="0"/>
              </a:spcBef>
              <a:spcAft>
                <a:spcPct val="0"/>
              </a:spcAft>
              <a:buSzPct val="90000"/>
              <a:buFont typeface="Calibri" pitchFamily="34" charset="0"/>
              <a:buChar char="—"/>
              <a:defRPr sz="2000" kern="1200">
                <a:solidFill>
                  <a:schemeClr val="tx1"/>
                </a:solidFill>
                <a:latin typeface="Calibri" panose="020F0502020204030204" pitchFamily="34" charset="0"/>
                <a:ea typeface="ＭＳ Ｐゴシック" charset="0"/>
                <a:cs typeface="Calibri" panose="020F0502020204030204" pitchFamily="34" charset="0"/>
              </a:defRPr>
            </a:lvl2pPr>
            <a:lvl3pPr marL="800100" indent="-171450" algn="l" rtl="0" eaLnBrk="0" fontAlgn="base" hangingPunct="0">
              <a:spcBef>
                <a:spcPct val="0"/>
              </a:spcBef>
              <a:spcAft>
                <a:spcPct val="0"/>
              </a:spcAft>
              <a:buSzPct val="90000"/>
              <a:buFont typeface="Arial" pitchFamily="34" charset="0"/>
              <a:buChar char="•"/>
              <a:defRPr kern="1200">
                <a:solidFill>
                  <a:schemeClr val="tx1"/>
                </a:solidFill>
                <a:latin typeface="Calibri" panose="020F0502020204030204" pitchFamily="34" charset="0"/>
                <a:ea typeface="ＭＳ Ｐゴシック" charset="0"/>
                <a:cs typeface="Calibri" panose="020F0502020204030204" pitchFamily="34" charset="0"/>
              </a:defRPr>
            </a:lvl3pPr>
            <a:lvl4pPr marL="1028700" indent="-171450" algn="l" rtl="0" eaLnBrk="0" fontAlgn="base" hangingPunct="0">
              <a:spcBef>
                <a:spcPct val="0"/>
              </a:spcBef>
              <a:spcAft>
                <a:spcPct val="0"/>
              </a:spcAft>
              <a:buSzPct val="100000"/>
              <a:buFont typeface="Lucida Grande" charset="0"/>
              <a:buChar char="–"/>
              <a:defRPr sz="1600" kern="1200">
                <a:solidFill>
                  <a:schemeClr val="tx1"/>
                </a:solidFill>
                <a:latin typeface="Calibri" panose="020F0502020204030204" pitchFamily="34" charset="0"/>
                <a:ea typeface="ＭＳ Ｐゴシック" charset="0"/>
                <a:cs typeface="Calibri" panose="020F0502020204030204" pitchFamily="34" charset="0"/>
              </a:defRPr>
            </a:lvl4pPr>
            <a:lvl5pPr marL="1257300" indent="-171450" algn="l" rtl="0" eaLnBrk="0" fontAlgn="base" hangingPunct="0">
              <a:spcBef>
                <a:spcPct val="0"/>
              </a:spcBef>
              <a:spcAft>
                <a:spcPct val="0"/>
              </a:spcAft>
              <a:buFont typeface="Arial" pitchFamily="34" charset="0"/>
              <a:buChar char="•"/>
              <a:tabLst>
                <a:tab pos="1200150" algn="l"/>
              </a:tabLst>
              <a:defRPr lang="en-US" sz="1600" kern="1200">
                <a:solidFill>
                  <a:schemeClr val="tx1"/>
                </a:solidFill>
                <a:latin typeface="Calibri" panose="020F0502020204030204" pitchFamily="34" charset="0"/>
                <a:ea typeface="ＭＳ Ｐゴシック" charset="0"/>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a:spcBef>
                <a:spcPts val="0"/>
              </a:spcBef>
              <a:spcAft>
                <a:spcPts val="1200"/>
              </a:spcAft>
            </a:pPr>
            <a:r>
              <a:rPr lang="en-US" sz="2600"/>
              <a:t>Allow </a:t>
            </a:r>
            <a:r>
              <a:rPr lang="en-US" sz="2600" dirty="0"/>
              <a:t>to evaluate the nature </a:t>
            </a:r>
            <a:r>
              <a:rPr lang="en-US" sz="2600"/>
              <a:t>of model parameterization </a:t>
            </a:r>
            <a:r>
              <a:rPr lang="en-US" sz="2600" dirty="0"/>
              <a:t>(</a:t>
            </a:r>
            <a:r>
              <a:rPr lang="en-US" sz="2600" dirty="0" err="1"/>
              <a:t>diabatic</a:t>
            </a:r>
            <a:r>
              <a:rPr lang="en-US" sz="2600" dirty="0"/>
              <a:t> processes) errors before longer-time scale feedbacks develop</a:t>
            </a:r>
          </a:p>
        </p:txBody>
      </p:sp>
    </p:spTree>
    <p:extLst>
      <p:ext uri="{BB962C8B-B14F-4D97-AF65-F5344CB8AC3E}">
        <p14:creationId xmlns:p14="http://schemas.microsoft.com/office/powerpoint/2010/main" val="146931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6277" y="556470"/>
            <a:ext cx="6553756" cy="5551722"/>
          </a:xfrm>
          <a:prstGeom prst="rect">
            <a:avLst/>
          </a:prstGeom>
        </p:spPr>
      </p:pic>
      <p:sp>
        <p:nvSpPr>
          <p:cNvPr id="3" name="Title 2"/>
          <p:cNvSpPr>
            <a:spLocks noGrp="1"/>
          </p:cNvSpPr>
          <p:nvPr>
            <p:ph type="title"/>
          </p:nvPr>
        </p:nvSpPr>
        <p:spPr>
          <a:xfrm>
            <a:off x="224188" y="-58678"/>
            <a:ext cx="10972800" cy="1261150"/>
          </a:xfrm>
        </p:spPr>
        <p:txBody>
          <a:bodyPr>
            <a:noAutofit/>
          </a:bodyPr>
          <a:lstStyle/>
          <a:p>
            <a:pPr>
              <a:lnSpc>
                <a:spcPct val="100000"/>
              </a:lnSpc>
            </a:pPr>
            <a:r>
              <a:rPr lang="en-US" sz="3200" b="1" dirty="0" smtClean="0">
                <a:solidFill>
                  <a:srgbClr val="0070C0"/>
                </a:solidFill>
                <a:latin typeface="Myriad Roman" charset="0"/>
                <a:ea typeface="Myriad Roman" charset="0"/>
                <a:cs typeface="Myriad Roman" charset="0"/>
              </a:rPr>
              <a:t>Identifying model biases caused by fast processes: </a:t>
            </a:r>
            <a:br>
              <a:rPr lang="en-US" sz="3200" b="1" dirty="0" smtClean="0">
                <a:solidFill>
                  <a:srgbClr val="0070C0"/>
                </a:solidFill>
                <a:latin typeface="Myriad Roman" charset="0"/>
                <a:ea typeface="Myriad Roman" charset="0"/>
                <a:cs typeface="Myriad Roman" charset="0"/>
              </a:rPr>
            </a:br>
            <a:r>
              <a:rPr lang="en-US" sz="3200" b="1" dirty="0" smtClean="0">
                <a:solidFill>
                  <a:srgbClr val="0070C0"/>
                </a:solidFill>
                <a:latin typeface="Myriad Roman" charset="0"/>
                <a:ea typeface="Myriad Roman" charset="0"/>
                <a:cs typeface="Myriad Roman" charset="0"/>
              </a:rPr>
              <a:t>The Multi-Year Hindcast Procedure</a:t>
            </a:r>
            <a:endParaRPr lang="en-US" sz="3200" b="1" dirty="0">
              <a:solidFill>
                <a:srgbClr val="0070C0"/>
              </a:solidFill>
              <a:latin typeface="Myriad Roman" charset="0"/>
              <a:ea typeface="Myriad Roman" charset="0"/>
              <a:cs typeface="Myriad Roman" charset="0"/>
            </a:endParaRPr>
          </a:p>
        </p:txBody>
      </p:sp>
      <p:sp>
        <p:nvSpPr>
          <p:cNvPr id="7" name="TextBox 6"/>
          <p:cNvSpPr txBox="1"/>
          <p:nvPr/>
        </p:nvSpPr>
        <p:spPr>
          <a:xfrm>
            <a:off x="4687913" y="6365376"/>
            <a:ext cx="7505984" cy="461665"/>
          </a:xfrm>
          <a:prstGeom prst="rect">
            <a:avLst/>
          </a:prstGeom>
          <a:noFill/>
        </p:spPr>
        <p:txBody>
          <a:bodyPr wrap="square" rtlCol="0">
            <a:spAutoFit/>
          </a:bodyPr>
          <a:lstStyle/>
          <a:p>
            <a:pPr algn="ctr"/>
            <a:r>
              <a:rPr lang="en-US" sz="2400" b="1" dirty="0" smtClean="0">
                <a:solidFill>
                  <a:schemeClr val="tx1"/>
                </a:solidFill>
              </a:rPr>
              <a:t>Ma et al. JAMES (2013; 2015) </a:t>
            </a:r>
            <a:r>
              <a:rPr lang="en-US" sz="2000" i="1" dirty="0" smtClean="0">
                <a:solidFill>
                  <a:schemeClr val="tx1"/>
                </a:solidFill>
              </a:rPr>
              <a:t> (</a:t>
            </a:r>
            <a:r>
              <a:rPr lang="en-US" sz="2000" i="1" dirty="0" err="1" smtClean="0">
                <a:solidFill>
                  <a:schemeClr val="tx1"/>
                </a:solidFill>
              </a:rPr>
              <a:t>a.k.a</a:t>
            </a:r>
            <a:r>
              <a:rPr lang="en-US" sz="2000" i="1" dirty="0" smtClean="0">
                <a:solidFill>
                  <a:schemeClr val="tx1"/>
                </a:solidFill>
              </a:rPr>
              <a:t> </a:t>
            </a:r>
            <a:r>
              <a:rPr lang="en-US" sz="2000" i="1" dirty="0" err="1" smtClean="0">
                <a:solidFill>
                  <a:schemeClr val="tx1"/>
                </a:solidFill>
              </a:rPr>
              <a:t>TransposAMIP</a:t>
            </a:r>
            <a:r>
              <a:rPr lang="en-US" sz="2000" i="1" dirty="0" smtClean="0">
                <a:solidFill>
                  <a:schemeClr val="tx1"/>
                </a:solidFill>
              </a:rPr>
              <a:t>)</a:t>
            </a:r>
            <a:endParaRPr lang="en-US" sz="2000" i="1" dirty="0">
              <a:solidFill>
                <a:schemeClr val="tx1"/>
              </a:solidFill>
            </a:endParaRPr>
          </a:p>
        </p:txBody>
      </p:sp>
      <p:sp>
        <p:nvSpPr>
          <p:cNvPr id="2" name="Rectangle 1"/>
          <p:cNvSpPr/>
          <p:nvPr/>
        </p:nvSpPr>
        <p:spPr>
          <a:xfrm>
            <a:off x="237067" y="1279746"/>
            <a:ext cx="5049210" cy="5262979"/>
          </a:xfrm>
          <a:prstGeom prst="rect">
            <a:avLst/>
          </a:prstGeom>
        </p:spPr>
        <p:txBody>
          <a:bodyPr wrap="square">
            <a:spAutoFit/>
          </a:bodyPr>
          <a:lstStyle/>
          <a:p>
            <a:pPr marL="342900" indent="-342900">
              <a:buFont typeface="Arial" panose="020B0604020202020204" pitchFamily="34" charset="0"/>
              <a:buChar char="•"/>
            </a:pPr>
            <a:r>
              <a:rPr lang="en-US" sz="2800" dirty="0" smtClean="0"/>
              <a:t>To </a:t>
            </a:r>
            <a:r>
              <a:rPr lang="en-US" sz="2800" dirty="0"/>
              <a:t>compare model </a:t>
            </a:r>
            <a:r>
              <a:rPr lang="en-US" sz="2800" dirty="0" smtClean="0"/>
              <a:t>simulations </a:t>
            </a:r>
            <a:r>
              <a:rPr lang="en-US" sz="2800" dirty="0"/>
              <a:t>(</a:t>
            </a:r>
            <a:r>
              <a:rPr lang="en-US" sz="2800" dirty="0" smtClean="0"/>
              <a:t>particular </a:t>
            </a:r>
            <a:r>
              <a:rPr lang="en-US" sz="2800" dirty="0"/>
              <a:t>moist </a:t>
            </a:r>
            <a:r>
              <a:rPr lang="en-US" sz="2800" dirty="0" smtClean="0"/>
              <a:t> processes</a:t>
            </a:r>
            <a:r>
              <a:rPr lang="en-US" sz="2800" dirty="0"/>
              <a:t>) to </a:t>
            </a:r>
            <a:r>
              <a:rPr lang="en-US" sz="2800" dirty="0" smtClean="0"/>
              <a:t>long‐term observations</a:t>
            </a:r>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smtClean="0"/>
              <a:t>To </a:t>
            </a:r>
            <a:r>
              <a:rPr lang="en-US" sz="2800" dirty="0"/>
              <a:t>establish robust model </a:t>
            </a:r>
            <a:r>
              <a:rPr lang="en-US" sz="2800" dirty="0" smtClean="0"/>
              <a:t>systematic biases and </a:t>
            </a:r>
            <a:br>
              <a:rPr lang="en-US" sz="2800" dirty="0" smtClean="0"/>
            </a:br>
            <a:r>
              <a:rPr lang="en-US" sz="2800" dirty="0" smtClean="0"/>
              <a:t>identify </a:t>
            </a:r>
            <a:r>
              <a:rPr lang="en-US" sz="2800" dirty="0"/>
              <a:t>possible causes. </a:t>
            </a:r>
            <a:endParaRPr lang="en-US" sz="2800" dirty="0" smtClean="0"/>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To diagnose how </a:t>
            </a:r>
            <a:r>
              <a:rPr lang="en-US" sz="2800" dirty="0" smtClean="0"/>
              <a:t>interactions of fast physics (within 3 days) depend </a:t>
            </a:r>
            <a:r>
              <a:rPr lang="en-US" sz="2800" dirty="0"/>
              <a:t>upon the imposed large-­scale </a:t>
            </a:r>
            <a:r>
              <a:rPr lang="en-US" sz="2800" dirty="0" smtClean="0"/>
              <a:t>state</a:t>
            </a:r>
            <a:endParaRPr lang="en-US" sz="2800" dirty="0"/>
          </a:p>
        </p:txBody>
      </p:sp>
      <p:sp>
        <p:nvSpPr>
          <p:cNvPr id="9" name="TextBox 8"/>
          <p:cNvSpPr txBox="1"/>
          <p:nvPr/>
        </p:nvSpPr>
        <p:spPr>
          <a:xfrm>
            <a:off x="9766044" y="530729"/>
            <a:ext cx="1586173" cy="430887"/>
          </a:xfrm>
          <a:prstGeom prst="rect">
            <a:avLst/>
          </a:prstGeom>
          <a:noFill/>
        </p:spPr>
        <p:txBody>
          <a:bodyPr wrap="square" rtlCol="0">
            <a:spAutoFit/>
          </a:bodyPr>
          <a:lstStyle/>
          <a:p>
            <a:pPr algn="ctr"/>
            <a:r>
              <a:rPr lang="en-US" sz="2200" b="1" dirty="0" smtClean="0">
                <a:solidFill>
                  <a:srgbClr val="FF0000"/>
                </a:solidFill>
              </a:rPr>
              <a:t>Day2</a:t>
            </a:r>
            <a:endParaRPr lang="en-US" sz="2200" b="1" dirty="0">
              <a:solidFill>
                <a:srgbClr val="FF0000"/>
              </a:solidFill>
            </a:endParaRPr>
          </a:p>
        </p:txBody>
      </p:sp>
      <p:sp>
        <p:nvSpPr>
          <p:cNvPr id="6" name="Right Arrow 5"/>
          <p:cNvSpPr/>
          <p:nvPr/>
        </p:nvSpPr>
        <p:spPr>
          <a:xfrm rot="18000000">
            <a:off x="6130922" y="2814527"/>
            <a:ext cx="5890452" cy="1389736"/>
          </a:xfrm>
          <a:prstGeom prst="rightArrow">
            <a:avLst>
              <a:gd name="adj1" fmla="val 62960"/>
              <a:gd name="adj2" fmla="val 44088"/>
            </a:avLst>
          </a:prstGeom>
          <a:noFill/>
          <a:ln w="57150" cap="flat">
            <a:solidFill>
              <a:srgbClr val="FF0000"/>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0" name="TextBox 9"/>
          <p:cNvSpPr txBox="1"/>
          <p:nvPr/>
        </p:nvSpPr>
        <p:spPr>
          <a:xfrm>
            <a:off x="10845916" y="524980"/>
            <a:ext cx="1586173" cy="430887"/>
          </a:xfrm>
          <a:prstGeom prst="rect">
            <a:avLst/>
          </a:prstGeom>
          <a:noFill/>
        </p:spPr>
        <p:txBody>
          <a:bodyPr wrap="square" rtlCol="0">
            <a:spAutoFit/>
          </a:bodyPr>
          <a:lstStyle/>
          <a:p>
            <a:pPr algn="ctr"/>
            <a:r>
              <a:rPr lang="en-US" sz="2200" b="1" dirty="0" smtClean="0">
                <a:solidFill>
                  <a:srgbClr val="1433FF"/>
                </a:solidFill>
              </a:rPr>
              <a:t>Day3</a:t>
            </a:r>
            <a:endParaRPr lang="en-US" sz="2200" b="1" dirty="0">
              <a:solidFill>
                <a:srgbClr val="1433FF"/>
              </a:solidFill>
            </a:endParaRPr>
          </a:p>
        </p:txBody>
      </p:sp>
      <p:sp>
        <p:nvSpPr>
          <p:cNvPr id="12" name="Right Arrow 11"/>
          <p:cNvSpPr/>
          <p:nvPr/>
        </p:nvSpPr>
        <p:spPr>
          <a:xfrm rot="18000000">
            <a:off x="7145480" y="2810171"/>
            <a:ext cx="5890452" cy="1389736"/>
          </a:xfrm>
          <a:prstGeom prst="rightArrow">
            <a:avLst>
              <a:gd name="adj1" fmla="val 62960"/>
              <a:gd name="adj2" fmla="val 44088"/>
            </a:avLst>
          </a:prstGeom>
          <a:noFill/>
          <a:ln w="57150" cap="flat">
            <a:solidFill>
              <a:srgbClr val="1433FF"/>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74481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animBg="1"/>
      <p:bldP spid="10" grpId="0"/>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smtClean="0"/>
              <a:t>3-day long hindcast simulations starting every day at 00Z for the period of 1998 – 2012</a:t>
            </a:r>
          </a:p>
          <a:p>
            <a:r>
              <a:rPr lang="en-US" sz="2800" dirty="0" smtClean="0"/>
              <a:t>CAM5.1/CLM4.0 (~ 1 x 1 degree and 30 vert. levels)</a:t>
            </a:r>
          </a:p>
          <a:p>
            <a:r>
              <a:rPr lang="en-US" sz="2800" dirty="0" smtClean="0"/>
              <a:t>Atmospheric initial state variables are from ERA-Interim and other atmospheric variables are from a nudging run</a:t>
            </a:r>
          </a:p>
          <a:p>
            <a:r>
              <a:rPr lang="en-US" sz="2800" dirty="0" smtClean="0"/>
              <a:t>Land initial conditions are from an offline land simulation forced with atmospheric reanalysis and observations </a:t>
            </a:r>
            <a:endParaRPr lang="en-US" sz="2800" dirty="0"/>
          </a:p>
        </p:txBody>
      </p:sp>
      <p:sp>
        <p:nvSpPr>
          <p:cNvPr id="3" name="Title 2"/>
          <p:cNvSpPr>
            <a:spLocks noGrp="1"/>
          </p:cNvSpPr>
          <p:nvPr>
            <p:ph type="title"/>
          </p:nvPr>
        </p:nvSpPr>
        <p:spPr>
          <a:xfrm>
            <a:off x="609600" y="219507"/>
            <a:ext cx="10972800" cy="1526165"/>
          </a:xfrm>
        </p:spPr>
        <p:txBody>
          <a:bodyPr>
            <a:normAutofit fontScale="90000"/>
          </a:bodyPr>
          <a:lstStyle/>
          <a:p>
            <a:pPr>
              <a:lnSpc>
                <a:spcPct val="100000"/>
              </a:lnSpc>
            </a:pPr>
            <a:r>
              <a:rPr lang="en-US" sz="3200" b="1" dirty="0" smtClean="0">
                <a:solidFill>
                  <a:srgbClr val="0070C0"/>
                </a:solidFill>
                <a:latin typeface="Myriad Roman" charset="0"/>
                <a:ea typeface="Myriad Roman" charset="0"/>
                <a:cs typeface="Myriad Roman" charset="0"/>
              </a:rPr>
              <a:t>The </a:t>
            </a:r>
            <a:r>
              <a:rPr lang="en-US" sz="3200" b="1" dirty="0">
                <a:solidFill>
                  <a:srgbClr val="0070C0"/>
                </a:solidFill>
                <a:latin typeface="Myriad Roman" charset="0"/>
                <a:ea typeface="Myriad Roman" charset="0"/>
                <a:cs typeface="Myriad Roman" charset="0"/>
              </a:rPr>
              <a:t>Cloud-Associated Parameterizations Testbed (CAPT) </a:t>
            </a:r>
            <a:r>
              <a:rPr lang="en-US" sz="3200" b="1" dirty="0" smtClean="0">
                <a:solidFill>
                  <a:srgbClr val="0070C0"/>
                </a:solidFill>
                <a:latin typeface="Myriad Roman" charset="0"/>
                <a:ea typeface="Myriad Roman" charset="0"/>
                <a:cs typeface="Myriad Roman" charset="0"/>
              </a:rPr>
              <a:t/>
            </a:r>
            <a:br>
              <a:rPr lang="en-US" sz="3200" b="1" dirty="0" smtClean="0">
                <a:solidFill>
                  <a:srgbClr val="0070C0"/>
                </a:solidFill>
                <a:latin typeface="Myriad Roman" charset="0"/>
                <a:ea typeface="Myriad Roman" charset="0"/>
                <a:cs typeface="Myriad Roman" charset="0"/>
              </a:rPr>
            </a:br>
            <a:r>
              <a:rPr lang="en-US" sz="3200" b="1" dirty="0" smtClean="0">
                <a:solidFill>
                  <a:srgbClr val="0070C0"/>
                </a:solidFill>
                <a:latin typeface="Myriad Roman" charset="0"/>
                <a:ea typeface="Myriad Roman" charset="0"/>
                <a:cs typeface="Myriad Roman" charset="0"/>
              </a:rPr>
              <a:t>Hindcast Experiment Design</a:t>
            </a:r>
            <a:endParaRPr lang="en-US" sz="3200" b="1" dirty="0">
              <a:solidFill>
                <a:srgbClr val="0070C0"/>
              </a:solidFill>
              <a:latin typeface="Myriad Roman" charset="0"/>
              <a:ea typeface="Myriad Roman" charset="0"/>
              <a:cs typeface="Myriad Roman" charset="0"/>
            </a:endParaRPr>
          </a:p>
        </p:txBody>
      </p:sp>
      <p:sp>
        <p:nvSpPr>
          <p:cNvPr id="4" name="TextBox 3"/>
          <p:cNvSpPr txBox="1"/>
          <p:nvPr/>
        </p:nvSpPr>
        <p:spPr>
          <a:xfrm>
            <a:off x="5798341" y="6288102"/>
            <a:ext cx="6163733" cy="461665"/>
          </a:xfrm>
          <a:prstGeom prst="rect">
            <a:avLst/>
          </a:prstGeom>
          <a:noFill/>
        </p:spPr>
        <p:txBody>
          <a:bodyPr wrap="square" rtlCol="0">
            <a:spAutoFit/>
          </a:bodyPr>
          <a:lstStyle/>
          <a:p>
            <a:pPr algn="ctr"/>
            <a:r>
              <a:rPr lang="en-US" sz="2400" b="1" dirty="0" smtClean="0">
                <a:solidFill>
                  <a:schemeClr val="tx1"/>
                </a:solidFill>
              </a:rPr>
              <a:t>Ma et al. JAMES (2015)</a:t>
            </a:r>
            <a:endParaRPr lang="en-US" sz="2400" b="1" dirty="0">
              <a:solidFill>
                <a:schemeClr val="tx1"/>
              </a:solidFill>
            </a:endParaRPr>
          </a:p>
        </p:txBody>
      </p:sp>
    </p:spTree>
    <p:extLst>
      <p:ext uri="{BB962C8B-B14F-4D97-AF65-F5344CB8AC3E}">
        <p14:creationId xmlns:p14="http://schemas.microsoft.com/office/powerpoint/2010/main" val="407072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Introduction</a:t>
            </a:r>
            <a:endParaRPr lang="zh-TW" altLang="en-US" dirty="0"/>
          </a:p>
        </p:txBody>
      </p:sp>
      <p:sp>
        <p:nvSpPr>
          <p:cNvPr id="7" name="內容版面配置區 2"/>
          <p:cNvSpPr>
            <a:spLocks noGrp="1"/>
          </p:cNvSpPr>
          <p:nvPr>
            <p:ph idx="1"/>
          </p:nvPr>
        </p:nvSpPr>
        <p:spPr>
          <a:xfrm>
            <a:off x="838200" y="1825625"/>
            <a:ext cx="10515600" cy="6276384"/>
          </a:xfrm>
        </p:spPr>
        <p:txBody>
          <a:bodyPr>
            <a:normAutofit/>
          </a:bodyPr>
          <a:lstStyle/>
          <a:p>
            <a:pPr>
              <a:buSzPct val="45000"/>
              <a:buFont typeface="Wingdings" panose="05000000000000000000" pitchFamily="2" charset="2"/>
              <a:buChar char="l"/>
            </a:pPr>
            <a:r>
              <a:rPr lang="en-US" altLang="zh-TW" sz="3200" dirty="0"/>
              <a:t>The </a:t>
            </a:r>
            <a:r>
              <a:rPr lang="en-US" altLang="zh-TW" sz="3200" dirty="0">
                <a:solidFill>
                  <a:srgbClr val="FF0000"/>
                </a:solidFill>
              </a:rPr>
              <a:t>C</a:t>
            </a:r>
            <a:r>
              <a:rPr lang="en-US" altLang="zh-TW" sz="3200" dirty="0"/>
              <a:t>loud-</a:t>
            </a:r>
            <a:r>
              <a:rPr lang="en-US" altLang="zh-TW" sz="3200" dirty="0">
                <a:solidFill>
                  <a:srgbClr val="FF0000"/>
                </a:solidFill>
              </a:rPr>
              <a:t>A</a:t>
            </a:r>
            <a:r>
              <a:rPr lang="en-US" altLang="zh-TW" sz="3200" dirty="0"/>
              <a:t>ssociated </a:t>
            </a:r>
            <a:r>
              <a:rPr lang="en-US" altLang="zh-TW" sz="3200" dirty="0">
                <a:solidFill>
                  <a:srgbClr val="FF0000"/>
                </a:solidFill>
              </a:rPr>
              <a:t>P</a:t>
            </a:r>
            <a:r>
              <a:rPr lang="en-US" altLang="zh-TW" sz="3200" dirty="0"/>
              <a:t>arameterizations </a:t>
            </a:r>
            <a:r>
              <a:rPr lang="en-US" altLang="zh-TW" sz="3200" dirty="0" smtClean="0">
                <a:solidFill>
                  <a:srgbClr val="FF0000"/>
                </a:solidFill>
              </a:rPr>
              <a:t>T</a:t>
            </a:r>
            <a:r>
              <a:rPr lang="en-US" altLang="zh-TW" sz="3200" dirty="0" smtClean="0"/>
              <a:t>estbed</a:t>
            </a:r>
          </a:p>
          <a:p>
            <a:pPr>
              <a:buSzPct val="45000"/>
              <a:buFont typeface="Wingdings" panose="05000000000000000000" pitchFamily="2" charset="2"/>
              <a:buChar char="l"/>
            </a:pPr>
            <a:r>
              <a:rPr lang="en-US" altLang="zh-TW" sz="3200" dirty="0" smtClean="0"/>
              <a:t>Model : CAM5</a:t>
            </a:r>
          </a:p>
          <a:p>
            <a:pPr>
              <a:buSzPct val="45000"/>
              <a:buFont typeface="Wingdings" panose="05000000000000000000" pitchFamily="2" charset="2"/>
              <a:buChar char="l"/>
            </a:pPr>
            <a:r>
              <a:rPr lang="en-US" altLang="zh-TW" sz="3200" dirty="0" smtClean="0"/>
              <a:t>Initial data : ERA-interim Reanalysis </a:t>
            </a:r>
          </a:p>
          <a:p>
            <a:pPr>
              <a:buSzPct val="45000"/>
              <a:buFont typeface="Wingdings" panose="05000000000000000000" pitchFamily="2" charset="2"/>
              <a:buChar char="l"/>
            </a:pPr>
            <a:r>
              <a:rPr lang="en-US" altLang="zh-TW" sz="3200" dirty="0" err="1" smtClean="0"/>
              <a:t>Hindcast</a:t>
            </a:r>
            <a:r>
              <a:rPr lang="en-US" altLang="zh-TW" sz="3200" dirty="0" smtClean="0"/>
              <a:t> 3 days </a:t>
            </a:r>
          </a:p>
          <a:p>
            <a:pPr marL="0" indent="0">
              <a:buSzPct val="45000"/>
              <a:buNone/>
            </a:pPr>
            <a:r>
              <a:rPr lang="en-US" altLang="zh-TW" sz="3200" dirty="0" smtClean="0"/>
              <a:t> e.g. Using 2003/05/12 as initial </a:t>
            </a:r>
            <a:r>
              <a:rPr lang="en-US" altLang="zh-TW" sz="3200" dirty="0"/>
              <a:t>data </a:t>
            </a:r>
            <a:r>
              <a:rPr lang="en-US" altLang="zh-TW" sz="3200" dirty="0" smtClean="0"/>
              <a:t>to forecast 2003/5/15’s weather.</a:t>
            </a:r>
          </a:p>
          <a:p>
            <a:pPr marL="0" indent="0">
              <a:buSzPct val="45000"/>
              <a:buNone/>
            </a:pPr>
            <a:r>
              <a:rPr lang="en-US" altLang="zh-TW" sz="3200" dirty="0" smtClean="0"/>
              <a:t> Comparing with the 2003/05/15’s EAR-interim </a:t>
            </a:r>
            <a:r>
              <a:rPr lang="en-US" altLang="zh-TW" sz="3200" dirty="0"/>
              <a:t>Reanalysis</a:t>
            </a:r>
          </a:p>
          <a:p>
            <a:endParaRPr lang="en-US" altLang="zh-TW" sz="3200" dirty="0" smtClean="0"/>
          </a:p>
        </p:txBody>
      </p:sp>
    </p:spTree>
    <p:extLst>
      <p:ext uri="{BB962C8B-B14F-4D97-AF65-F5344CB8AC3E}">
        <p14:creationId xmlns:p14="http://schemas.microsoft.com/office/powerpoint/2010/main" val="29956011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Introduction – specific case</a:t>
            </a:r>
            <a:endParaRPr lang="zh-TW" altLang="en-US" dirty="0"/>
          </a:p>
        </p:txBody>
      </p:sp>
      <p:sp>
        <p:nvSpPr>
          <p:cNvPr id="7" name="內容版面配置區 2"/>
          <p:cNvSpPr>
            <a:spLocks noGrp="1"/>
          </p:cNvSpPr>
          <p:nvPr>
            <p:ph idx="1"/>
          </p:nvPr>
        </p:nvSpPr>
        <p:spPr>
          <a:xfrm>
            <a:off x="838200" y="1825625"/>
            <a:ext cx="10515600" cy="6276384"/>
          </a:xfrm>
        </p:spPr>
        <p:txBody>
          <a:bodyPr>
            <a:normAutofit/>
          </a:bodyPr>
          <a:lstStyle/>
          <a:p>
            <a:endParaRPr lang="en-US" altLang="zh-TW" sz="3200" dirty="0" smtClean="0"/>
          </a:p>
        </p:txBody>
      </p:sp>
      <p:pic>
        <p:nvPicPr>
          <p:cNvPr id="4"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90" y="1573730"/>
            <a:ext cx="6096000" cy="4709160"/>
          </a:xfrm>
          <a:prstGeom prst="rect">
            <a:avLst/>
          </a:prstGeom>
        </p:spPr>
      </p:pic>
      <p:pic>
        <p:nvPicPr>
          <p:cNvPr id="5" name="圖片 4"/>
          <p:cNvPicPr>
            <a:picLocks noChangeAspect="1"/>
          </p:cNvPicPr>
          <p:nvPr/>
        </p:nvPicPr>
        <p:blipFill rotWithShape="1">
          <a:blip r:embed="rId4">
            <a:extLst>
              <a:ext uri="{28A0092B-C50C-407E-A947-70E740481C1C}">
                <a14:useLocalDpi xmlns:a14="http://schemas.microsoft.com/office/drawing/2010/main" val="0"/>
              </a:ext>
            </a:extLst>
          </a:blip>
          <a:srcRect t="-71" b="1"/>
          <a:stretch/>
        </p:blipFill>
        <p:spPr>
          <a:xfrm>
            <a:off x="5777011" y="1570433"/>
            <a:ext cx="6096000" cy="4712457"/>
          </a:xfrm>
          <a:prstGeom prst="rect">
            <a:avLst/>
          </a:prstGeom>
        </p:spPr>
      </p:pic>
    </p:spTree>
    <p:extLst>
      <p:ext uri="{BB962C8B-B14F-4D97-AF65-F5344CB8AC3E}">
        <p14:creationId xmlns:p14="http://schemas.microsoft.com/office/powerpoint/2010/main" val="14145649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Introduction – cases analysis</a:t>
            </a:r>
            <a:endParaRPr lang="zh-TW" altLang="en-US" dirty="0"/>
          </a:p>
        </p:txBody>
      </p:sp>
      <p:pic>
        <p:nvPicPr>
          <p:cNvPr id="23" name="內容版面配置區 2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276975" y="1273876"/>
            <a:ext cx="1524000" cy="1177290"/>
          </a:xfrm>
        </p:spPr>
      </p:pic>
      <p:pic>
        <p:nvPicPr>
          <p:cNvPr id="24" name="圖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8100" y="1273876"/>
            <a:ext cx="1524000" cy="1177290"/>
          </a:xfrm>
          <a:prstGeom prst="rect">
            <a:avLst/>
          </a:prstGeom>
        </p:spPr>
      </p:pic>
      <p:pic>
        <p:nvPicPr>
          <p:cNvPr id="25" name="圖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39225" y="1265464"/>
            <a:ext cx="1524000" cy="1177290"/>
          </a:xfrm>
          <a:prstGeom prst="rect">
            <a:avLst/>
          </a:prstGeom>
        </p:spPr>
      </p:pic>
      <p:pic>
        <p:nvPicPr>
          <p:cNvPr id="26" name="圖片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20350" y="1260016"/>
            <a:ext cx="1524000" cy="1177290"/>
          </a:xfrm>
          <a:prstGeom prst="rect">
            <a:avLst/>
          </a:prstGeom>
        </p:spPr>
      </p:pic>
      <p:pic>
        <p:nvPicPr>
          <p:cNvPr id="27" name="圖片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81497" y="2367357"/>
            <a:ext cx="1524000" cy="1177290"/>
          </a:xfrm>
          <a:prstGeom prst="rect">
            <a:avLst/>
          </a:prstGeom>
        </p:spPr>
      </p:pic>
      <p:pic>
        <p:nvPicPr>
          <p:cNvPr id="28" name="圖片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5839" y="2367357"/>
            <a:ext cx="1524000" cy="1177290"/>
          </a:xfrm>
          <a:prstGeom prst="rect">
            <a:avLst/>
          </a:prstGeom>
        </p:spPr>
      </p:pic>
      <p:pic>
        <p:nvPicPr>
          <p:cNvPr id="29" name="圖片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39225" y="2372077"/>
            <a:ext cx="1524000" cy="1177290"/>
          </a:xfrm>
          <a:prstGeom prst="rect">
            <a:avLst/>
          </a:prstGeom>
        </p:spPr>
      </p:pic>
      <p:pic>
        <p:nvPicPr>
          <p:cNvPr id="30" name="圖片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420831" y="2375629"/>
            <a:ext cx="1524000" cy="1177290"/>
          </a:xfrm>
          <a:prstGeom prst="rect">
            <a:avLst/>
          </a:prstGeom>
        </p:spPr>
      </p:pic>
      <p:pic>
        <p:nvPicPr>
          <p:cNvPr id="31" name="圖片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76975" y="3460838"/>
            <a:ext cx="1524000" cy="1177290"/>
          </a:xfrm>
          <a:prstGeom prst="rect">
            <a:avLst/>
          </a:prstGeom>
        </p:spPr>
      </p:pic>
      <p:pic>
        <p:nvPicPr>
          <p:cNvPr id="32" name="圖片 3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58466" y="3460838"/>
            <a:ext cx="1524000" cy="1177290"/>
          </a:xfrm>
          <a:prstGeom prst="rect">
            <a:avLst/>
          </a:prstGeom>
        </p:spPr>
      </p:pic>
      <p:pic>
        <p:nvPicPr>
          <p:cNvPr id="33" name="圖片 3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35435" y="3460838"/>
            <a:ext cx="1524000" cy="1177290"/>
          </a:xfrm>
          <a:prstGeom prst="rect">
            <a:avLst/>
          </a:prstGeom>
        </p:spPr>
      </p:pic>
      <p:pic>
        <p:nvPicPr>
          <p:cNvPr id="34" name="圖片 3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416560" y="3455390"/>
            <a:ext cx="1524000" cy="1177290"/>
          </a:xfrm>
          <a:prstGeom prst="rect">
            <a:avLst/>
          </a:prstGeom>
        </p:spPr>
      </p:pic>
      <p:pic>
        <p:nvPicPr>
          <p:cNvPr id="35" name="圖片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278494" y="4562003"/>
            <a:ext cx="1524000" cy="1177290"/>
          </a:xfrm>
          <a:prstGeom prst="rect">
            <a:avLst/>
          </a:prstGeom>
        </p:spPr>
      </p:pic>
      <p:pic>
        <p:nvPicPr>
          <p:cNvPr id="36" name="圖片 3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659619" y="4562003"/>
            <a:ext cx="1524000" cy="1177290"/>
          </a:xfrm>
          <a:prstGeom prst="rect">
            <a:avLst/>
          </a:prstGeom>
        </p:spPr>
      </p:pic>
      <p:pic>
        <p:nvPicPr>
          <p:cNvPr id="37" name="圖片 3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035954" y="4563441"/>
            <a:ext cx="1524000" cy="1177290"/>
          </a:xfrm>
          <a:prstGeom prst="rect">
            <a:avLst/>
          </a:prstGeom>
        </p:spPr>
      </p:pic>
      <p:pic>
        <p:nvPicPr>
          <p:cNvPr id="38" name="圖片 3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422651" y="4562003"/>
            <a:ext cx="1524000" cy="1177290"/>
          </a:xfrm>
          <a:prstGeom prst="rect">
            <a:avLst/>
          </a:prstGeom>
        </p:spPr>
      </p:pic>
      <p:pic>
        <p:nvPicPr>
          <p:cNvPr id="39" name="圖片 38"/>
          <p:cNvPicPr>
            <a:picLocks noChangeAspect="1"/>
          </p:cNvPicPr>
          <p:nvPr/>
        </p:nvPicPr>
        <p:blipFill rotWithShape="1">
          <a:blip r:embed="rId19" cstate="print">
            <a:extLst>
              <a:ext uri="{28A0092B-C50C-407E-A947-70E740481C1C}">
                <a14:useLocalDpi xmlns:a14="http://schemas.microsoft.com/office/drawing/2010/main" val="0"/>
              </a:ext>
            </a:extLst>
          </a:blip>
          <a:srcRect r="9249"/>
          <a:stretch/>
        </p:blipFill>
        <p:spPr>
          <a:xfrm>
            <a:off x="6275060" y="5647800"/>
            <a:ext cx="1383040" cy="1177290"/>
          </a:xfrm>
          <a:prstGeom prst="rect">
            <a:avLst/>
          </a:prstGeom>
        </p:spPr>
      </p:pic>
      <p:pic>
        <p:nvPicPr>
          <p:cNvPr id="42" name="圖片 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19075" y="1306786"/>
            <a:ext cx="1524000" cy="1177290"/>
          </a:xfrm>
          <a:prstGeom prst="rect">
            <a:avLst/>
          </a:prstGeom>
        </p:spPr>
      </p:pic>
      <p:pic>
        <p:nvPicPr>
          <p:cNvPr id="40" name="圖片 3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593417" y="1311121"/>
            <a:ext cx="1524000" cy="1177290"/>
          </a:xfrm>
          <a:prstGeom prst="rect">
            <a:avLst/>
          </a:prstGeom>
        </p:spPr>
      </p:pic>
      <p:pic>
        <p:nvPicPr>
          <p:cNvPr id="43" name="圖片 4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974542" y="1311121"/>
            <a:ext cx="1524000" cy="1177290"/>
          </a:xfrm>
          <a:prstGeom prst="rect">
            <a:avLst/>
          </a:prstGeom>
        </p:spPr>
      </p:pic>
      <p:pic>
        <p:nvPicPr>
          <p:cNvPr id="41" name="圖片 4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342029" y="1311976"/>
            <a:ext cx="1524000" cy="1177290"/>
          </a:xfrm>
          <a:prstGeom prst="rect">
            <a:avLst/>
          </a:prstGeom>
        </p:spPr>
      </p:pic>
      <p:pic>
        <p:nvPicPr>
          <p:cNvPr id="46" name="圖片 4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22865" y="2395932"/>
            <a:ext cx="1524000" cy="1177290"/>
          </a:xfrm>
          <a:prstGeom prst="rect">
            <a:avLst/>
          </a:prstGeom>
        </p:spPr>
      </p:pic>
      <p:pic>
        <p:nvPicPr>
          <p:cNvPr id="44" name="圖片 4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580669" y="2395932"/>
            <a:ext cx="1524000" cy="1177290"/>
          </a:xfrm>
          <a:prstGeom prst="rect">
            <a:avLst/>
          </a:prstGeom>
        </p:spPr>
      </p:pic>
      <p:pic>
        <p:nvPicPr>
          <p:cNvPr id="45" name="圖片 44"/>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966305" y="2394679"/>
            <a:ext cx="1524000" cy="1177290"/>
          </a:xfrm>
          <a:prstGeom prst="rect">
            <a:avLst/>
          </a:prstGeom>
        </p:spPr>
      </p:pic>
      <p:pic>
        <p:nvPicPr>
          <p:cNvPr id="47" name="圖片 4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338806" y="2395932"/>
            <a:ext cx="1524000" cy="1177290"/>
          </a:xfrm>
          <a:prstGeom prst="rect">
            <a:avLst/>
          </a:prstGeom>
        </p:spPr>
      </p:pic>
      <p:pic>
        <p:nvPicPr>
          <p:cNvPr id="48" name="圖片 4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19075" y="3479491"/>
            <a:ext cx="1524000" cy="1177290"/>
          </a:xfrm>
          <a:prstGeom prst="rect">
            <a:avLst/>
          </a:prstGeom>
        </p:spPr>
      </p:pic>
      <p:pic>
        <p:nvPicPr>
          <p:cNvPr id="49" name="圖片 4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587043" y="3479491"/>
            <a:ext cx="1524000" cy="1177290"/>
          </a:xfrm>
          <a:prstGeom prst="rect">
            <a:avLst/>
          </a:prstGeom>
        </p:spPr>
      </p:pic>
      <p:pic>
        <p:nvPicPr>
          <p:cNvPr id="50" name="圖片 4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958090" y="3479491"/>
            <a:ext cx="1524000" cy="1177290"/>
          </a:xfrm>
          <a:prstGeom prst="rect">
            <a:avLst/>
          </a:prstGeom>
        </p:spPr>
      </p:pic>
      <p:pic>
        <p:nvPicPr>
          <p:cNvPr id="51" name="圖片 5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338806" y="3479491"/>
            <a:ext cx="1524000" cy="1177290"/>
          </a:xfrm>
          <a:prstGeom prst="rect">
            <a:avLst/>
          </a:prstGeom>
        </p:spPr>
      </p:pic>
      <p:pic>
        <p:nvPicPr>
          <p:cNvPr id="53" name="圖片 5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22865" y="4562194"/>
            <a:ext cx="1524000" cy="1177290"/>
          </a:xfrm>
          <a:prstGeom prst="rect">
            <a:avLst/>
          </a:prstGeom>
        </p:spPr>
      </p:pic>
      <p:pic>
        <p:nvPicPr>
          <p:cNvPr id="54" name="圖片 53"/>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588824" y="4567384"/>
            <a:ext cx="1524000" cy="1177290"/>
          </a:xfrm>
          <a:prstGeom prst="rect">
            <a:avLst/>
          </a:prstGeom>
        </p:spPr>
      </p:pic>
      <p:pic>
        <p:nvPicPr>
          <p:cNvPr id="55" name="圖片 54"/>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958659" y="4572574"/>
            <a:ext cx="1524000" cy="1177290"/>
          </a:xfrm>
          <a:prstGeom prst="rect">
            <a:avLst/>
          </a:prstGeom>
        </p:spPr>
      </p:pic>
      <p:pic>
        <p:nvPicPr>
          <p:cNvPr id="52" name="圖片 51"/>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4343950" y="4571719"/>
            <a:ext cx="1524000" cy="1177290"/>
          </a:xfrm>
          <a:prstGeom prst="rect">
            <a:avLst/>
          </a:prstGeom>
        </p:spPr>
      </p:pic>
      <p:pic>
        <p:nvPicPr>
          <p:cNvPr id="56" name="圖片 55"/>
          <p:cNvPicPr>
            <a:picLocks noChangeAspect="1"/>
          </p:cNvPicPr>
          <p:nvPr/>
        </p:nvPicPr>
        <p:blipFill rotWithShape="1">
          <a:blip r:embed="rId36" cstate="print">
            <a:extLst>
              <a:ext uri="{28A0092B-C50C-407E-A947-70E740481C1C}">
                <a14:useLocalDpi xmlns:a14="http://schemas.microsoft.com/office/drawing/2010/main" val="0"/>
              </a:ext>
            </a:extLst>
          </a:blip>
          <a:srcRect r="10000"/>
          <a:stretch/>
        </p:blipFill>
        <p:spPr>
          <a:xfrm>
            <a:off x="219075" y="5645753"/>
            <a:ext cx="1371600" cy="1177290"/>
          </a:xfrm>
          <a:prstGeom prst="rect">
            <a:avLst/>
          </a:prstGeom>
        </p:spPr>
      </p:pic>
    </p:spTree>
    <p:extLst>
      <p:ext uri="{BB962C8B-B14F-4D97-AF65-F5344CB8AC3E}">
        <p14:creationId xmlns:p14="http://schemas.microsoft.com/office/powerpoint/2010/main" val="4515177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1270</TotalTime>
  <Words>2999</Words>
  <Application>Microsoft Office PowerPoint</Application>
  <PresentationFormat>寬螢幕</PresentationFormat>
  <Paragraphs>528</Paragraphs>
  <Slides>39</Slides>
  <Notes>12</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39</vt:i4>
      </vt:variant>
    </vt:vector>
  </HeadingPairs>
  <TitlesOfParts>
    <vt:vector size="48" baseType="lpstr">
      <vt:lpstr>ＭＳ Ｐゴシック</vt:lpstr>
      <vt:lpstr>Myriad Roman</vt:lpstr>
      <vt:lpstr>微軟正黑體</vt:lpstr>
      <vt:lpstr>新細明體</vt:lpstr>
      <vt:lpstr>Arial</vt:lpstr>
      <vt:lpstr>Calibri</vt:lpstr>
      <vt:lpstr>Calibri Light</vt:lpstr>
      <vt:lpstr>Wingdings</vt:lpstr>
      <vt:lpstr>Office 佈景主題</vt:lpstr>
      <vt:lpstr>Tutorial : EC reanalysis and CAPT data processing</vt:lpstr>
      <vt:lpstr>Preparation</vt:lpstr>
      <vt:lpstr>Introduction</vt:lpstr>
      <vt:lpstr>Why Hindcast Approach?</vt:lpstr>
      <vt:lpstr>Identifying model biases caused by fast processes:  The Multi-Year Hindcast Procedure</vt:lpstr>
      <vt:lpstr>The Cloud-Associated Parameterizations Testbed (CAPT)  Hindcast Experiment Design</vt:lpstr>
      <vt:lpstr>Introduction</vt:lpstr>
      <vt:lpstr>Introduction – specific case</vt:lpstr>
      <vt:lpstr>Introduction – cases analysis</vt:lpstr>
      <vt:lpstr>Introduction – composite analysis</vt:lpstr>
      <vt:lpstr>Introduction – cold surge cases</vt:lpstr>
      <vt:lpstr>Introduction – cold surge cases</vt:lpstr>
      <vt:lpstr>Data processing</vt:lpstr>
      <vt:lpstr>Data processing</vt:lpstr>
      <vt:lpstr>Data processing</vt:lpstr>
      <vt:lpstr>PowerPoint 簡報</vt:lpstr>
      <vt:lpstr>PowerPoint 簡報</vt:lpstr>
      <vt:lpstr>Pre work  1.copy hindcast folder  2.write a [Datefile].txt  (see the example_date.txt)  </vt:lpstr>
      <vt:lpstr>PowerPoint 簡報</vt:lpstr>
      <vt:lpstr>PowerPoint 簡報</vt:lpstr>
      <vt:lpstr>PowerPoint 簡報</vt:lpstr>
      <vt:lpstr>PowerPoint 簡報</vt:lpstr>
      <vt:lpstr>PowerPoint 簡報</vt:lpstr>
      <vt:lpstr>Data processing</vt:lpstr>
      <vt:lpstr>Data processing</vt:lpstr>
      <vt:lpstr>PowerPoint 簡報</vt:lpstr>
      <vt:lpstr>PowerPoint 簡報</vt:lpstr>
      <vt:lpstr>PowerPoint 簡報</vt:lpstr>
      <vt:lpstr>Add variables (hindcast-day3-out.gs) – three steps</vt:lpstr>
      <vt:lpstr>Add variables (hindcast-day3-out.gs) – three steps</vt:lpstr>
      <vt:lpstr>Add variables (hindcast-day3-out.gs) – three steps</vt:lpstr>
      <vt:lpstr>Add variables (hindcast-day3-out.gs) – three steps</vt:lpstr>
      <vt:lpstr>PowerPoint 簡報</vt:lpstr>
      <vt:lpstr>PowerPoint 簡報</vt:lpstr>
      <vt:lpstr>PowerPoint 簡報</vt:lpstr>
      <vt:lpstr>END</vt:lpstr>
      <vt:lpstr>PowerPoint 簡報</vt:lpstr>
      <vt:lpstr>PowerPoint 簡報</vt:lpstr>
      <vt:lpstr>Cold surge day 0 composite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:EC reanalysis and hindcast data processing</dc:title>
  <dc:creator>linnick</dc:creator>
  <cp:lastModifiedBy>linnick</cp:lastModifiedBy>
  <cp:revision>60</cp:revision>
  <dcterms:created xsi:type="dcterms:W3CDTF">2018-03-01T07:23:40Z</dcterms:created>
  <dcterms:modified xsi:type="dcterms:W3CDTF">2019-07-02T05:49:31Z</dcterms:modified>
</cp:coreProperties>
</file>